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1" r:id="rId3"/>
    <p:sldId id="258" r:id="rId4"/>
    <p:sldId id="259" r:id="rId5"/>
    <p:sldId id="265" r:id="rId6"/>
    <p:sldId id="266" r:id="rId7"/>
    <p:sldId id="268" r:id="rId8"/>
    <p:sldId id="267" r:id="rId9"/>
    <p:sldId id="272" r:id="rId10"/>
    <p:sldId id="261" r:id="rId11"/>
    <p:sldId id="262" r:id="rId12"/>
    <p:sldId id="260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4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F3EC11-CF8D-44BD-B5D6-86005832A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2F92D10-9A56-4635-8F33-0FBBC53B51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43EA64-B363-4A34-920A-D9612F376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D823D2E-E058-4D67-91C3-7EABEBD81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574C7B-4A43-4F1E-96E0-C8416623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34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8112C3-C226-4DE8-BD72-92583666B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CB6E317-185D-470F-B586-731A8D671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D8FC24-CFA4-4271-AAAE-9F54E4B4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C91FEE-27DC-4914-AA62-D3CA9E388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72BE99-1680-43DF-8C38-29B04D5F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3604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D1AA962-6BF8-4CF6-90A7-C15100F9BE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7931B586-29A1-4371-AFFC-F0927F7A6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6BEEE2-7F4E-4422-B508-C38158B89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0D8483D-763C-44F0-A08B-11DE9889F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354C4D-1D9F-4E42-A250-4DEDDE46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26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CF40A19-A441-48BA-A167-8E29833C9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32FA7EC-0A7E-47EB-8441-8A3D61C50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18D3BA6-D5A9-49F9-A390-88820070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2C0B099-08DA-433A-BDF0-F71E360EF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5EB004-AD83-4CC2-A9D4-66862C610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4126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C947D8-4FE4-43F2-964E-A8AEEE29C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8E1E24F-1D6D-4C95-ABA9-142C80220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FBDE51E-D866-4605-B112-A0C24D1E6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406D53-ECC5-4CDD-BBE1-B48525072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17CDCC9-4B02-4733-8262-4692094C8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5485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B72A86-214D-4C8B-9F34-AC0D7570D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2DBDD90-1876-4634-8E73-5BA92B744C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51F1864-55D9-4092-B14A-FA931A2CE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CE71E5-6CFF-40E2-BC58-1A6021174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AEECB72-D697-43AB-8C61-FDF86532E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8CFEB3A-B24A-4B96-95F5-0F143E624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356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03BA01-D5A6-427B-AAA2-CD233C028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DEF215-23D6-4EBB-A807-93C7B415D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2D0C2CF-8B2D-418A-885F-51DE83DA78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7B6DE49-7808-45BF-AE42-EE3F516D7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88B302B-2870-4CBA-A483-858A39C859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2CE8C8-DC33-4F63-A36B-EB75D5ED2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EA1911D1-0044-4D6A-9632-02D1F11B3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9EBBC0C-4533-49FB-A45A-A2A69EB37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795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EDD9EB-53DA-4C72-A6DA-C899F92CE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6CD872C-E1B9-4D9F-8167-22FBB3463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FDCDA03-F181-48D1-87F3-4761DA66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C80FC28-C0AA-4BEF-9E48-53C02030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694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5A90354-0DE8-45DE-A89A-C37A9E645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1AFBA21-57BB-48FA-B211-C631330F0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7B1626B-5639-4A45-831A-06C4BF5EE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43440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519500-BB27-4CC2-BF8C-17DB8924B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5DFEFB-D6FD-4E8C-B35E-FAEC254F79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0DB9C5B-789E-4C5C-9586-C5EAAB3F8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5688480-32F4-46B7-90DC-F7EB4C0AB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980CF5E-A2D8-4DE2-A4D1-23BAE8CAE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2805D4-5D45-4C60-888E-E3880714C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179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6C28B6-75E8-41D5-B425-7288D8F05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68A0211-51BA-4221-9406-160D35EFC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5C19A7-F66D-4C6A-9911-62FC07CE2A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C0174D3-F732-47BA-9C31-E25480A1E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CF2D63-E8FA-4B2A-B9C3-1571781BE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A2DAB20-30F4-494F-A904-976F9011D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451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05D582C-0872-4B02-81D7-764D722A3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47FFD18-FC1D-430E-98D5-CA6D7ED3D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FDA638-2613-4C14-B6F6-04D01899F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3E397-5DB6-46A9-8947-5396F6779C08}" type="datetimeFigureOut">
              <a:rPr lang="it-IT" smtClean="0"/>
              <a:t>28/01/2020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3D23D4-E7A1-429F-8CA9-46CC33B76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6D6B99-1EAA-413A-A7BF-46E55F545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824CB-3FE2-4654-9768-329F20DCC8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238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6DD3E2-81BD-42C0-9EA7-162A1D5AA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0623"/>
          </a:xfrm>
        </p:spPr>
        <p:txBody>
          <a:bodyPr>
            <a:normAutofit/>
          </a:bodyPr>
          <a:lstStyle/>
          <a:p>
            <a:pPr algn="ctr"/>
            <a:r>
              <a:rPr lang="it-IT" sz="3600" dirty="0">
                <a:solidFill>
                  <a:srgbClr val="FF0000"/>
                </a:solidFill>
              </a:rPr>
              <a:t>I PERCORSI DI ED. ALLA LEGALITA’ </a:t>
            </a:r>
            <a:br>
              <a:rPr lang="it-IT" sz="3600" dirty="0">
                <a:solidFill>
                  <a:srgbClr val="FF0000"/>
                </a:solidFill>
              </a:rPr>
            </a:br>
            <a:r>
              <a:rPr lang="it-IT" sz="3600" dirty="0">
                <a:solidFill>
                  <a:srgbClr val="FF0000"/>
                </a:solidFill>
              </a:rPr>
              <a:t>E ALLA CITTADINANZA ATTIVA</a:t>
            </a:r>
            <a:br>
              <a:rPr lang="it-IT" sz="3600" dirty="0">
                <a:solidFill>
                  <a:srgbClr val="FF0000"/>
                </a:solidFill>
              </a:rPr>
            </a:br>
            <a:r>
              <a:rPr lang="it-IT" sz="2400" b="1" dirty="0"/>
              <a:t>ITES CAIO PLINIO - COMO - A.S. 2019/20</a:t>
            </a:r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925041BC-DDFC-494F-B18B-BE941ABFF6C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701" y="2025748"/>
            <a:ext cx="9650437" cy="403742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2BDBEA66-CA91-48A2-B20D-AFBFB9D5C1E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691" y="587888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9608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36C4CF-11D6-48EF-A819-82663B582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Percorsi I biennio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36DC2A4-C91D-43BF-A58D-8642C159CFE0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NUCLEI TEMATICI</a:t>
            </a:r>
          </a:p>
          <a:p>
            <a:r>
              <a:rPr lang="it-IT" sz="3200" dirty="0"/>
              <a:t>LE REGOLE, LA PARTECIPAZIONE</a:t>
            </a:r>
          </a:p>
          <a:p>
            <a:r>
              <a:rPr lang="it-IT" sz="3200" dirty="0"/>
              <a:t>IL CONTRASTO ALLE VIOLENZE E ALLE DISCRIMINAZIONI</a:t>
            </a:r>
          </a:p>
          <a:p>
            <a:r>
              <a:rPr lang="it-IT" sz="3200" dirty="0"/>
              <a:t>MEDIAZIONE, RIPARAZIONE E INCLUSIONE</a:t>
            </a:r>
          </a:p>
          <a:p>
            <a:r>
              <a:rPr lang="it-IT" sz="3200" dirty="0"/>
              <a:t>CONTRASTO AL FENOMENO CRIMINALE E MAFIOSO</a:t>
            </a: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STRATEGIA METODOLOGICA </a:t>
            </a:r>
          </a:p>
          <a:p>
            <a:pPr marL="0" indent="0">
              <a:buNone/>
            </a:pPr>
            <a:r>
              <a:rPr lang="it-IT" dirty="0"/>
              <a:t>PEER TO PEER e ALUNNO PROTAGONISTA</a:t>
            </a:r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C21983AF-2BD1-4DC3-BB56-B50A49E2737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6394" y="534572"/>
            <a:ext cx="5037405" cy="1156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 descr="DEFINITIVO_Kankanam Randike 5TUR2">
            <a:extLst>
              <a:ext uri="{FF2B5EF4-FFF2-40B4-BE49-F238E27FC236}">
                <a16:creationId xmlns:a16="http://schemas.microsoft.com/office/drawing/2014/main" id="{E8F1D7FE-DFB2-49E3-A3F1-C68E93A122B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300" y="530701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31482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04F22B-4298-4768-9DD4-6ADAB4809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FF0000"/>
                </a:solidFill>
              </a:rPr>
              <a:t>Percorsi Triennio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D0DDB9-B3B0-4850-BEEA-C805A2A7C304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</a:rPr>
              <a:t>NUCLEI TEMATICI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FORME DI PARTECIPAZIONE ALLA VITA DELLA COMUNITA’ SCOLASTICA</a:t>
            </a:r>
          </a:p>
          <a:p>
            <a:r>
              <a:rPr lang="it-IT" dirty="0"/>
              <a:t>CONTRASTO ALLE VIOLENZE SULLE DONNE E INTRAFAMILIARI</a:t>
            </a:r>
          </a:p>
          <a:p>
            <a:r>
              <a:rPr lang="it-IT" dirty="0"/>
              <a:t>CONTRASTO AL FENOMENO CRIMINALE E MAFIOSO</a:t>
            </a:r>
          </a:p>
          <a:p>
            <a:r>
              <a:rPr lang="it-IT" dirty="0"/>
              <a:t>CONTRASTO AI REATI ECONOMICI E FINANZIARI</a:t>
            </a:r>
          </a:p>
          <a:p>
            <a:r>
              <a:rPr lang="it-IT" dirty="0"/>
              <a:t>RESPONSABILITA’ SOCIALE DI IMPRESA</a:t>
            </a:r>
          </a:p>
          <a:p>
            <a:r>
              <a:rPr lang="it-IT" dirty="0"/>
              <a:t>ETICA ED ECONOMIA</a:t>
            </a:r>
          </a:p>
          <a:p>
            <a:r>
              <a:rPr lang="it-IT" dirty="0"/>
              <a:t>RESPONSABILITA’ VERSO LE GENERAZIONI FUTURE E SOSTENIBILITA’</a:t>
            </a:r>
          </a:p>
          <a:p>
            <a:r>
              <a:rPr lang="it-IT" dirty="0"/>
              <a:t>CITTADINANZA EUROPEA E EDUCAZIONE AI DIRITTI UMANI</a:t>
            </a:r>
          </a:p>
          <a:p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B8BF672A-5386-490E-A7C9-4FCD9AB1C0E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332" y="534572"/>
            <a:ext cx="5881467" cy="1156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F0E05DED-4AE4-4C63-9038-D948C2DEDDA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100" y="5498465"/>
            <a:ext cx="1155700" cy="9944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DEFINITIVO_Kankanam Randike 5TUR2">
            <a:extLst>
              <a:ext uri="{FF2B5EF4-FFF2-40B4-BE49-F238E27FC236}">
                <a16:creationId xmlns:a16="http://schemas.microsoft.com/office/drawing/2014/main" id="{64499E1A-81C0-488B-AF93-1FA7B054DED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631" y="615425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0656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CDE686-5577-4749-B220-BED3A66B7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Strategie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DA187F-40A1-437F-B84B-34456A466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110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47500" lnSpcReduction="20000"/>
          </a:bodyPr>
          <a:lstStyle/>
          <a:p>
            <a:endParaRPr lang="it-IT" dirty="0"/>
          </a:p>
          <a:p>
            <a:pPr marL="0" indent="0">
              <a:buNone/>
            </a:pPr>
            <a:r>
              <a:rPr lang="it-IT" sz="4400" dirty="0">
                <a:solidFill>
                  <a:srgbClr val="FF0000"/>
                </a:solidFill>
              </a:rPr>
              <a:t>STRATEGIE/ATTIVITA’</a:t>
            </a:r>
          </a:p>
          <a:p>
            <a:r>
              <a:rPr lang="it-IT" sz="3300" dirty="0"/>
              <a:t>Si propongono lezioni dialogate e attività laboratoriali che promuovano il confronto e la cooperazione tra studenti di classi diverse</a:t>
            </a:r>
          </a:p>
          <a:p>
            <a:r>
              <a:rPr lang="it-IT" sz="3300" dirty="0"/>
              <a:t>Si vuole attivare la metodologia della formazione di piccoli team di alunni che poi procedano come peer </a:t>
            </a:r>
            <a:r>
              <a:rPr lang="it-IT" sz="3300" dirty="0" err="1"/>
              <a:t>educators</a:t>
            </a:r>
            <a:r>
              <a:rPr lang="it-IT" sz="3300" dirty="0"/>
              <a:t> sugli alunni del I o del II biennio (es. sul rispetto delle regole e la risoluzione dei conflitti, sui temi dell’illegalità economica, ecc.)</a:t>
            </a:r>
          </a:p>
          <a:p>
            <a:r>
              <a:rPr lang="it-IT" sz="3300" dirty="0"/>
              <a:t>Si promuove un raccordo costante con il referente delle azioni a contrasto del bullismo, ai fini della migliore organizzazione di iniziative di prevenzione , e con i referenti di altri progetti che sono finalizzati al benessere dello studente</a:t>
            </a:r>
          </a:p>
          <a:p>
            <a:r>
              <a:rPr lang="it-IT" sz="3300" dirty="0"/>
              <a:t>Si propongono unità didattiche da inserire nella programmazione dei Consigli di classe per Cittadinanza e Costituzione attraverso alcuni filoni tematici concordati nelle riunioni di programmazione di asse, di trasversalità o con i referenti di altri progetti d’Istituto</a:t>
            </a:r>
          </a:p>
          <a:p>
            <a:r>
              <a:rPr lang="it-IT" sz="3300" dirty="0"/>
              <a:t>Si promuovono interventi formativi in raccordo con enti privati e Istituzioni pubbliche </a:t>
            </a:r>
          </a:p>
          <a:p>
            <a:r>
              <a:rPr lang="it-IT" sz="3300" dirty="0"/>
              <a:t>Si suggeriscono visite di istruzione e uscite formative significative per la formazione del cittadino</a:t>
            </a:r>
          </a:p>
          <a:p>
            <a:pPr algn="just"/>
            <a:r>
              <a:rPr lang="it-IT" sz="3300" dirty="0"/>
              <a:t>Si promuovono incontri con esperti e testimoni che portino un’esperienza umana e professionale significativa in termini valoriali </a:t>
            </a:r>
          </a:p>
          <a:p>
            <a:r>
              <a:rPr lang="it-IT" sz="3300" dirty="0"/>
              <a:t>Si contribuisce ad allenare soft skills utili ai percorsi professionalizzanti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BD2AB211-AF40-45CD-810F-3F8CBAA94B4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051" y="343694"/>
            <a:ext cx="5978770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3CEFD261-0FE5-4CA8-98F9-53B71578B0B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98" y="681037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81216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8B56A8-D720-4283-A893-0A0C198D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D09540-8BA1-490D-930C-50B640E8955A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 algn="ctr">
              <a:buNone/>
            </a:pPr>
            <a:r>
              <a:rPr lang="it-IT" sz="3600" dirty="0">
                <a:solidFill>
                  <a:srgbClr val="FF0000"/>
                </a:solidFill>
              </a:rPr>
              <a:t>I percorsi dell’educazione alla legalità</a:t>
            </a:r>
          </a:p>
          <a:p>
            <a:pPr marL="0" indent="0" algn="ctr">
              <a:buNone/>
            </a:pPr>
            <a:endParaRPr lang="it-IT" b="1" i="1" dirty="0"/>
          </a:p>
          <a:p>
            <a:pPr marL="0" indent="0" algn="ctr">
              <a:buNone/>
            </a:pPr>
            <a:r>
              <a:rPr lang="it-IT" b="1" i="1" dirty="0"/>
              <a:t>“Un’educazione alla legalità che non sia, prima di tutto, un’educazione alla responsabilità, difficilmente saprà infondere in un giovane l’amore per l’impegno civico,  il desiderio di conoscenza e il desiderio di iscrivere la propria vita dentro un cammino di giustizia e di libertà collettive.» </a:t>
            </a:r>
          </a:p>
          <a:p>
            <a:pPr marL="0" indent="0" algn="ctr">
              <a:buNone/>
            </a:pPr>
            <a:r>
              <a:rPr lang="it-IT" b="1" i="1" dirty="0"/>
              <a:t>(don Luigi Ciotti, cit.) 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EAFD7096-E2DC-4102-B6BC-4F49C36EDE6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862" y="343694"/>
            <a:ext cx="8061959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3FE2F92B-EE7C-435D-A2D6-093F9D7E36B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8302"/>
            <a:ext cx="1535820" cy="1212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74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8B56A8-D720-4283-A893-0A0C198D4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Finalità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DD09540-8BA1-490D-930C-50B640E8955A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it-IT" dirty="0"/>
              <a:t>Si vuole promuovere la pratica di percorsi di educazione ai valori della convivenza civile e alla cittadinanza attiva e responsabile e si vogliono far acquisire le competenze civico-sociali attraverso azioni e interventi formativi inseriti nella programmazione dei 5 anni dei vari indirizzi: </a:t>
            </a:r>
          </a:p>
          <a:p>
            <a:r>
              <a:rPr lang="it-IT" dirty="0"/>
              <a:t>in ragione dei bisogni degli alunni in fase di crescita e orientamento e coerentemente con le problematiche di dispersione scolastica e le emergenze educative del territorio (I biennio) </a:t>
            </a:r>
          </a:p>
          <a:p>
            <a:r>
              <a:rPr lang="it-IT" dirty="0"/>
              <a:t>in ragione delle istanze di partecipazione e di collaborazione che possono rendere lo studente protagonista di un cambiamento all’interno o all’esterno della scuola (II biennio e quinto anno)</a:t>
            </a:r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EAFD7096-E2DC-4102-B6BC-4F49C36EDE6F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051" y="343694"/>
            <a:ext cx="5978770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3FE2F92B-EE7C-435D-A2D6-093F9D7E36B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386" y="530701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8435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64A627-390C-4147-8218-F885C6E2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Obiettivi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73AF90-D14B-43CE-B76A-52B9AEB5E66E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rmAutofit/>
          </a:bodyPr>
          <a:lstStyle/>
          <a:p>
            <a:r>
              <a:rPr lang="it-IT" dirty="0"/>
              <a:t>Attraverso vari FILONI TEMATICI si vuole concorrere al raggiungimento di buoni livelli per le competenze di cittadinanza che rendano lo studente attivo, collaborativo, progettuale e provvisto di capacità critica</a:t>
            </a:r>
          </a:p>
          <a:p>
            <a:r>
              <a:rPr lang="it-IT" dirty="0"/>
              <a:t>Si vuole favorire una programmazione a valenza trasversale</a:t>
            </a:r>
          </a:p>
          <a:p>
            <a:r>
              <a:rPr lang="it-IT" dirty="0"/>
              <a:t>Si vuole promuovere il rinnovamento di un’alleanza educativa con i genitori</a:t>
            </a:r>
          </a:p>
          <a:p>
            <a:r>
              <a:rPr lang="it-IT" dirty="0"/>
              <a:t>Si vogliono attivare e mantenere interazioni con enti privati e istituzioni, in modo da rendere effettivo il modello di «scuola aperta»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9A2D15DC-084C-4A7D-A341-C8862A5F2E1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051" y="343694"/>
            <a:ext cx="5978770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DC2D8A76-BD08-483C-841C-789D60F1001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222" y="519986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6902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D9BE6F7-0B26-4377-8A48-22BFCEF42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6497BD02-4F97-425C-BBB8-36C804623D1A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5065" y="478631"/>
            <a:ext cx="8638735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DEFINITIVO_Kankanam Randike 5TUR2">
            <a:extLst>
              <a:ext uri="{FF2B5EF4-FFF2-40B4-BE49-F238E27FC236}">
                <a16:creationId xmlns:a16="http://schemas.microsoft.com/office/drawing/2014/main" id="{BC567BF5-29B6-49AC-B97E-8FD3B5A82CF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78630"/>
            <a:ext cx="1488732" cy="121205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egnaposto contenuto 2">
            <a:extLst>
              <a:ext uri="{FF2B5EF4-FFF2-40B4-BE49-F238E27FC236}">
                <a16:creationId xmlns:a16="http://schemas.microsoft.com/office/drawing/2014/main" id="{8EE5E698-AFA2-48F8-A69E-34C1AD1A2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pPr marL="0" indent="0" algn="ctr">
              <a:buNone/>
            </a:pPr>
            <a:endParaRPr lang="it-IT" sz="3200" b="1" i="1" dirty="0"/>
          </a:p>
          <a:p>
            <a:pPr marL="0" indent="0" algn="just">
              <a:buNone/>
            </a:pPr>
            <a:r>
              <a:rPr lang="it-IT" sz="3200" b="1" i="1" dirty="0"/>
              <a:t>«La legalità si deve praticare a tutti i livelli e, dunque, anche nel nostro piccolo mondo quotidiano. Nella vita scolastica legalità vuol dire rispetto per le regole, rispetto dei compagni, specie di quelli più deboli e rispetto degli insegnanti. A ciò si aggiunga un altro fondamentale valore: quello della solidarietà, la capacità di stare al fianco di chi ha maggiori difficoltà.»</a:t>
            </a:r>
            <a:endParaRPr lang="it-IT" sz="3200" dirty="0"/>
          </a:p>
          <a:p>
            <a:pPr marL="0" indent="0" algn="ctr">
              <a:buNone/>
            </a:pPr>
            <a:r>
              <a:rPr lang="it-IT" sz="3200" b="1" i="1" dirty="0"/>
              <a:t>(G. Napolitano) </a:t>
            </a:r>
            <a:endParaRPr lang="it-IT" sz="3200" dirty="0"/>
          </a:p>
          <a:p>
            <a:pPr algn="ctr"/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788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54FA49-ED95-49C7-A696-EC4C23C6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7FB5626-482C-4413-AE4A-3B9167F49FFB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it-IT" dirty="0"/>
              <a:t>PERCORSI SULLE REGOLE E PER L’INCLUSIONE</a:t>
            </a:r>
          </a:p>
          <a:p>
            <a:pPr marL="0" indent="0">
              <a:buNone/>
            </a:pPr>
            <a:r>
              <a:rPr lang="it-IT" dirty="0"/>
              <a:t>Collaborazione con Forze dell’Ordine</a:t>
            </a:r>
          </a:p>
          <a:p>
            <a:pPr marL="0" indent="0">
              <a:buNone/>
            </a:pPr>
            <a:r>
              <a:rPr lang="it-IT" dirty="0"/>
              <a:t>Tutoraggio tra compagni, metodologia del peer to peer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PERCORSI DI PARTECIPAZIONE ATTIVA ALLA VITA DELLA COMUNITA’</a:t>
            </a:r>
          </a:p>
          <a:p>
            <a:pPr marL="0" indent="0">
              <a:buNone/>
            </a:pPr>
            <a:r>
              <a:rPr lang="it-IT" dirty="0"/>
              <a:t>Assemblee , sportelli , giornalino, volontariato, iniziative culturali</a:t>
            </a:r>
          </a:p>
          <a:p>
            <a:pPr marL="0" indent="0">
              <a:buNone/>
            </a:pPr>
            <a:r>
              <a:rPr lang="it-IT" dirty="0"/>
              <a:t>Tavoli di rinnovo del patto di corresponsabilità con le famiglie</a:t>
            </a:r>
          </a:p>
          <a:p>
            <a:pPr marL="0" indent="0">
              <a:buNone/>
            </a:pPr>
            <a:r>
              <a:rPr lang="it-IT" dirty="0"/>
              <a:t>Condivisione delle strategie di attuazione del regolamento disciplinare</a:t>
            </a:r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C6D77378-D948-47A2-9104-33A0018ADE3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0" y="478631"/>
            <a:ext cx="5978770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64B140F3-8B57-48EB-A9AF-CD6933F7D38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98" y="681037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7141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7BE0EC-B26D-4000-80C5-83BB05248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B48039-FE0E-41C4-986F-4AED9C546FA2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77500" lnSpcReduction="20000"/>
          </a:bodyPr>
          <a:lstStyle/>
          <a:p>
            <a:r>
              <a:rPr lang="it-IT" dirty="0"/>
              <a:t>CITTADINANZA EUROPEA E GLOBALE</a:t>
            </a:r>
          </a:p>
          <a:p>
            <a:pPr marL="0" indent="0">
              <a:buNone/>
            </a:pPr>
            <a:r>
              <a:rPr lang="it-IT" dirty="0"/>
              <a:t>Collaborazione con Sportello </a:t>
            </a:r>
            <a:r>
              <a:rPr lang="it-IT" dirty="0" err="1"/>
              <a:t>Europ</a:t>
            </a:r>
            <a:r>
              <a:rPr lang="it-IT" dirty="0"/>
              <a:t> Direct-Regione Lombardia</a:t>
            </a:r>
          </a:p>
          <a:p>
            <a:pPr marL="0" indent="0">
              <a:buNone/>
            </a:pPr>
            <a:r>
              <a:rPr lang="it-IT" dirty="0"/>
              <a:t>Collaborazione con associazioni di cooperazione allo sviluppo</a:t>
            </a:r>
          </a:p>
          <a:p>
            <a:pPr marL="0" indent="0">
              <a:buNone/>
            </a:pPr>
            <a:r>
              <a:rPr lang="it-IT" dirty="0"/>
              <a:t>Interventi formativi di esperti</a:t>
            </a:r>
          </a:p>
          <a:p>
            <a:pPr marL="0" indent="0">
              <a:buNone/>
            </a:pPr>
            <a:r>
              <a:rPr lang="it-IT" dirty="0"/>
              <a:t>Visite di istruzione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DIRITTI UMANI</a:t>
            </a:r>
          </a:p>
          <a:p>
            <a:pPr marL="0" indent="0">
              <a:buNone/>
            </a:pPr>
            <a:r>
              <a:rPr lang="it-IT" dirty="0"/>
              <a:t>Seminari e conferenze </a:t>
            </a:r>
          </a:p>
          <a:p>
            <a:pPr marL="0" indent="0">
              <a:buNone/>
            </a:pPr>
            <a:r>
              <a:rPr lang="it-IT" dirty="0"/>
              <a:t>Unità didattiche trasversali e laboratori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CONTRASTO ALLE VIOLENZE INTRAFAMILIARI E NELLE COPPIE </a:t>
            </a:r>
          </a:p>
          <a:p>
            <a:pPr marL="0" indent="0">
              <a:buNone/>
            </a:pPr>
            <a:r>
              <a:rPr lang="it-IT" dirty="0"/>
              <a:t>Collaborazione con il Tavolo tecnico provinciale 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B3A6D2C1-5AF2-4075-ADBC-2687F1AE1C5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0" y="478631"/>
            <a:ext cx="5978770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6AAF7B90-74E4-40CD-9F8E-5455D5192B0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98" y="681037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0658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F987A-C7C4-439D-886A-AD0C71E3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Azioni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60A49A-E30E-4453-A2A5-221873E59944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77500" lnSpcReduction="20000"/>
          </a:bodyPr>
          <a:lstStyle/>
          <a:p>
            <a:endParaRPr lang="it-IT" dirty="0"/>
          </a:p>
          <a:p>
            <a:r>
              <a:rPr lang="it-IT" sz="3100" dirty="0"/>
              <a:t>CONTRASTO ALL’ILLEGALITA’ ECONOMICO-FINANZIARIA e ALLA CRIMINALITA’ ORGANIZZATA E DI STAMPO MAFIOSO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Collaborazione con la Rete CPL sui temi della mafia e della corruzione</a:t>
            </a:r>
          </a:p>
          <a:p>
            <a:pPr marL="0" indent="0">
              <a:buNone/>
            </a:pPr>
            <a:r>
              <a:rPr lang="it-IT" dirty="0"/>
              <a:t>Collaborazione con la Camera di Commercio sul tema della contraffazione</a:t>
            </a:r>
          </a:p>
          <a:p>
            <a:pPr marL="0" indent="0">
              <a:buNone/>
            </a:pPr>
            <a:r>
              <a:rPr lang="it-IT" dirty="0"/>
              <a:t>Intervento dei referenti di Agenzia delle Entrate sull’evasione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sz="3100" dirty="0"/>
              <a:t>EDUCAZIONE FINANZIARIA E AL CONSUMO CONSAPEVOLE</a:t>
            </a:r>
          </a:p>
          <a:p>
            <a:r>
              <a:rPr lang="it-IT" sz="3100" dirty="0"/>
              <a:t>ECONOMIA CIVILE</a:t>
            </a:r>
          </a:p>
          <a:p>
            <a:pPr marL="0" indent="0">
              <a:buNone/>
            </a:pPr>
            <a:r>
              <a:rPr lang="it-IT" sz="3200" dirty="0"/>
              <a:t>Interventi formativi di esperti</a:t>
            </a:r>
          </a:p>
          <a:p>
            <a:pPr marL="0" indent="0">
              <a:buNone/>
            </a:pPr>
            <a:r>
              <a:rPr lang="it-IT" sz="3200" dirty="0"/>
              <a:t>Visite di istruzione</a:t>
            </a:r>
          </a:p>
          <a:p>
            <a:pPr marL="0" indent="0">
              <a:buNone/>
            </a:pPr>
            <a:endParaRPr lang="it-IT" sz="3100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2A34E86D-1302-4D39-BC68-867B6CEAF83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30" y="478631"/>
            <a:ext cx="5978770" cy="13469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C21EE1EF-562B-4227-BC87-593B4F35C7F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198" y="681037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9755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CCF987A-C7C4-439D-886A-AD0C71E3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60A49A-E30E-4453-A2A5-221873E59944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endParaRPr lang="it-IT" dirty="0"/>
          </a:p>
          <a:p>
            <a:pPr marL="0" indent="0" algn="ctr">
              <a:buNone/>
            </a:pPr>
            <a:r>
              <a:rPr lang="it-IT" sz="3600" b="1" i="1" dirty="0"/>
              <a:t>«Perché una società vada bene, si muova nel progresso, nell’esaltazione dei valori della famiglia, dello spirito, del bene, dell’amicizia, perché prosperi senza contrasti tra i vari consociati, per avviarsi serena nel cammino verso un domani migliore, basta che ognuno faccia il proprio dovere.»</a:t>
            </a:r>
          </a:p>
          <a:p>
            <a:pPr marL="0" indent="0" algn="ctr">
              <a:buNone/>
            </a:pPr>
            <a:r>
              <a:rPr lang="it-IT" sz="3200" b="1" i="1" dirty="0"/>
              <a:t> (G. Falcone)</a:t>
            </a:r>
            <a:r>
              <a:rPr lang="it-IT" sz="3200" dirty="0"/>
              <a:t> </a:t>
            </a:r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Segnaposto contenuto 3" descr="Risultati immagini per progetto legalitÃ ">
            <a:extLst>
              <a:ext uri="{FF2B5EF4-FFF2-40B4-BE49-F238E27FC236}">
                <a16:creationId xmlns:a16="http://schemas.microsoft.com/office/drawing/2014/main" id="{2A34E86D-1302-4D39-BC68-867B6CEAF83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8100" y="478631"/>
            <a:ext cx="8665700" cy="121205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DEFINITIVO_Kankanam Randike 5TUR2">
            <a:extLst>
              <a:ext uri="{FF2B5EF4-FFF2-40B4-BE49-F238E27FC236}">
                <a16:creationId xmlns:a16="http://schemas.microsoft.com/office/drawing/2014/main" id="{C21EE1EF-562B-4227-BC87-593B4F35C7F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300" y="530701"/>
            <a:ext cx="1155700" cy="9944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09784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839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I PERCORSI DI ED. ALLA LEGALITA’  E ALLA CITTADINANZA ATTIVA ITES CAIO PLINIO - COMO - A.S. 2019/20</vt:lpstr>
      <vt:lpstr>Presentazione standard di PowerPoint</vt:lpstr>
      <vt:lpstr>Finalità</vt:lpstr>
      <vt:lpstr>Obiettivi</vt:lpstr>
      <vt:lpstr>Presentazione standard di PowerPoint</vt:lpstr>
      <vt:lpstr>Azioni</vt:lpstr>
      <vt:lpstr>Azioni</vt:lpstr>
      <vt:lpstr>Azioni</vt:lpstr>
      <vt:lpstr>Presentazione standard di PowerPoint</vt:lpstr>
      <vt:lpstr>Percorsi I biennio</vt:lpstr>
      <vt:lpstr>Percorsi Triennio</vt:lpstr>
      <vt:lpstr>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PERCORSI DI ED. ALLA LEGALITA’  E ALLA CITTADINANZA ATTIVA ITES CAIO PLINIO DI COMO - A.S. 2018/19</dc:title>
  <dc:creator>MARCELLO</dc:creator>
  <cp:lastModifiedBy>MARCELLO</cp:lastModifiedBy>
  <cp:revision>36</cp:revision>
  <dcterms:created xsi:type="dcterms:W3CDTF">2018-09-26T19:37:10Z</dcterms:created>
  <dcterms:modified xsi:type="dcterms:W3CDTF">2020-01-28T22:30:14Z</dcterms:modified>
</cp:coreProperties>
</file>