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9" r:id="rId3"/>
    <p:sldId id="276" r:id="rId4"/>
    <p:sldId id="277" r:id="rId5"/>
    <p:sldId id="278" r:id="rId6"/>
    <p:sldId id="275" r:id="rId7"/>
    <p:sldId id="27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E6A2B2-2530-474A-90B5-75DEFE50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B507111-5DAE-4A9C-B4E2-486AEBFD2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111BA0-662F-4604-B3F0-39AAAC252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A86B0E-AE4E-4536-B9E4-47F08910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464BAB-850B-4ACD-9BB8-B319DF5B8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93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87928F-C23D-4ABE-A1B1-FCD966CF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A17EA3-B35B-44CE-BEFE-3C0BACD13F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398D8B-5006-4625-A27A-210D090FF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866F42-25B0-4528-9209-D21FFCCD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9E5749-D980-4C07-A4D7-2978BB0F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8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4D640F0-F620-4D61-AF7E-A32EE2A32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003FD3-A4E4-47AD-9362-37695A6B6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C2D9FB-8E4A-4E98-B99C-FD9E92798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6646F9-DFD9-4534-8604-D11F73AEF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3A79DC-D820-448B-A83A-A85379AF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98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8CDB02-3C48-4F3B-833C-6EFB2120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743705-190C-4381-A739-8F89EB5A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7F18F2-546A-4FAB-8762-0CEEE70A7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EF08A0-5A72-477B-8A3E-0A6A13F6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AE9C8B-15B9-4CDF-8DF8-43E966BE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09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8F9532-A490-4629-9F0E-77DBEA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1EFA1B6-986B-46B4-89D6-78DCCF0A4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D23855A-8E56-4ED3-883C-896938C94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443A78-260E-445B-8BB8-40AC8EDD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29AF02-4FF2-4D5C-8BF1-59EA5A6D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92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8C3181-5083-497D-961A-443442955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6464D5-80C6-4F55-B365-DB6D97F78F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C6564F-02F0-4C81-A36F-1646CBCCC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1D02DC-21EC-459F-BD9F-DA6A7683B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F55C27-26ED-44A9-B7A0-F112A455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31A380-DA2B-49A7-84B8-FF87E4FA9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067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699D33-90B8-4951-916D-48FB8C70E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E79A96E-E394-43CF-9E98-890C4CA50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F429A55-F74B-4242-9941-80A3FD9F6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9F2BF3F-FEE8-4871-82B2-C6811A779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8A00146-6169-4E1F-8079-E15A39F09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D002CB7-5472-4737-9523-33F70F9B0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2813C69-9312-4F5E-A543-AD0140C3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CBF554E-07BB-4F7B-95A8-E68BA7CB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97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20E785-DB52-4DDF-93C4-12E5A1904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19B9A0-632F-4352-9FCA-E0E9B0403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BD1D6D8-AF14-44E9-8F32-A93B9E73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DDCD099-63DB-42E4-AAA1-A4B205D4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40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66D3F5E-9703-4589-B8C0-D2AB0C41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443989D-2C2D-47E8-A527-C92ACA54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FDA1984-9957-4DD5-A965-F3385048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64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4D09F-AFCA-4AF9-A2EB-2DEAC4CC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0B3F6F-1B81-4BDF-A97A-46819D03B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78C932-B16E-4C22-9445-9EFAE1ABE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91C411-D0EA-4052-87C3-8A2D0D276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AD8D33-2150-4FE7-BE1C-9662A813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99B2E4-F00E-4EF8-AB4E-1590530F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50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F31027-3FA1-47A7-BD4A-3C5E1E5E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14F0E2B-2F9D-4D5F-8919-2CBFD8A5E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DFB966-1D68-4BFC-A777-D37BCA673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3E44F6-DC81-4063-B0E2-A2FE8AA2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35C0C3-D90C-43FB-A2A3-97CC72D6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B8C9F2-2711-4DDE-A0C8-B563AAC8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58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970A445-05F1-4514-B610-7C31E882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4A480A-70EA-49BF-9179-EAC34B12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C37B6F-BD5C-4D5C-A7DA-1640439B4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33F2-46D2-4754-928D-A0C6C65606FF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3D5DE4-0E71-477D-9EAF-8953864C9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3062D8-611E-4F31-9BA0-1ADC57963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F2621-9DA6-43FB-97C3-52ACC692FF9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78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2F0945-FD3D-490A-B3DB-F68989DF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D63EAE-64BB-47F8-B7C7-7478847CB2AE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it-IT" sz="5100" b="1" dirty="0">
                <a:solidFill>
                  <a:srgbClr val="FF0000"/>
                </a:solidFill>
              </a:rPr>
              <a:t>PROGETTO CON-TATTO </a:t>
            </a:r>
            <a:r>
              <a:rPr lang="it-IT" sz="51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5100" b="1" dirty="0">
                <a:solidFill>
                  <a:srgbClr val="FF0000"/>
                </a:solidFill>
              </a:rPr>
              <a:t>Trame riparative nella comunità </a:t>
            </a:r>
          </a:p>
          <a:p>
            <a:pPr marL="0" indent="0">
              <a:buNone/>
            </a:pPr>
            <a:r>
              <a:rPr lang="it-IT" sz="3100" b="1" dirty="0"/>
              <a:t>Di cosa si tratta?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3100" dirty="0"/>
              <a:t>è un progetto di “welfare di comunità ed innovazione sociale” finanziato da Fondazione Cariplo per una sperimentazione nel triennio 2017/2020;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3100" dirty="0"/>
              <a:t>la nostra scuola collabora in particolare con il CSV di Como e interagirà con scuole di altri territori del Comasco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3100" dirty="0"/>
              <a:t>si  prevede un Nucleo di Progettazione (Dirigente, docenti, alunni, genitori, esperti)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sz="3100" dirty="0"/>
              <a:t>saranno coinvolte gli alunni con incontri di sensibilizzazione, attività laboratoriali e percorso di peer </a:t>
            </a:r>
            <a:r>
              <a:rPr lang="it-IT" sz="3100" dirty="0" err="1"/>
              <a:t>education</a:t>
            </a:r>
            <a:endParaRPr lang="it-IT" sz="3100" dirty="0"/>
          </a:p>
          <a:p>
            <a:pPr>
              <a:buFont typeface="Courier New" panose="02070309020205020404" pitchFamily="49" charset="0"/>
              <a:buChar char="o"/>
            </a:pPr>
            <a:r>
              <a:rPr lang="it-IT" sz="3100" dirty="0"/>
              <a:t>si prevede una formazione attiva per i docenti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DE6097BC-DF5E-4B72-9B89-4D1D034D479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0" y="411163"/>
            <a:ext cx="5978770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732086A5-79A0-4C04-B7CA-BBCC28E8F63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862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2F0945-FD3D-490A-B3DB-F68989DF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D63EAE-64BB-47F8-B7C7-7478847CB2AE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sz="5100" b="1" dirty="0">
                <a:solidFill>
                  <a:srgbClr val="FF0000"/>
                </a:solidFill>
              </a:rPr>
              <a:t>PROGETTO CON-TATTO </a:t>
            </a:r>
            <a:endParaRPr lang="it-IT" sz="51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5100" b="1" dirty="0">
                <a:solidFill>
                  <a:srgbClr val="FF0000"/>
                </a:solidFill>
              </a:rPr>
              <a:t>Trame riparative nella comunità </a:t>
            </a:r>
          </a:p>
          <a:p>
            <a:pPr marL="0" indent="0">
              <a:buNone/>
            </a:pPr>
            <a:r>
              <a:rPr lang="it-IT" sz="2900" b="1" dirty="0"/>
              <a:t>Con quali obiettivi?</a:t>
            </a:r>
          </a:p>
          <a:p>
            <a:pPr algn="just"/>
            <a:r>
              <a:rPr lang="it-IT" sz="2900" dirty="0"/>
              <a:t>Si vuole promuovere nei giovani una nuova cultura della cooperazione, della partecipazione e della responsabilità </a:t>
            </a:r>
          </a:p>
          <a:p>
            <a:pPr algn="just"/>
            <a:r>
              <a:rPr lang="it-IT" sz="2900" dirty="0"/>
              <a:t>Si vuole costruire un linguaggio condiviso centrato sul dialogo, l’ascolto, l’incontro, l’empatia, il rispetto, la responsabilità</a:t>
            </a:r>
          </a:p>
          <a:p>
            <a:pPr algn="just"/>
            <a:r>
              <a:rPr lang="it-IT" sz="2900" dirty="0"/>
              <a:t>Saranno coinvolti studenti e insegnanti, genitori e famiglie, ma anche altri attori del mondo della scuola per costruire relazioni positive, prevenire e contenere conflitti tra studenti, tra studenti e insegnanti, tra insegnanti e famiglie, tra scuola e comunità </a:t>
            </a:r>
          </a:p>
          <a:p>
            <a:pPr algn="just"/>
            <a:r>
              <a:rPr lang="it-IT" sz="2900" dirty="0"/>
              <a:t>Si intende sviluppare un approccio globale nella scuola che si apra alla mediazione e alla riparazione superando la logica della contrapposizione delle parti e quella esclusivamente sanzionatorio-punitiva</a:t>
            </a:r>
          </a:p>
          <a:p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DE6097BC-DF5E-4B72-9B89-4D1D034D479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0" y="411163"/>
            <a:ext cx="5978770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732086A5-79A0-4C04-B7CA-BBCC28E8F63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8987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28DFFE-2DDB-400C-BC11-2D00517A0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1AF2A-C293-4EE4-8514-5053A595C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932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PROGETTO CON-TATTO</a:t>
            </a:r>
            <a:r>
              <a:rPr lang="it-IT" sz="40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per una scuola gentile ed esigente</a:t>
            </a:r>
          </a:p>
          <a:p>
            <a:pPr marL="0" indent="0" algn="ctr">
              <a:buNone/>
            </a:pPr>
            <a:r>
              <a:rPr lang="it-IT" sz="2600" b="1" dirty="0"/>
              <a:t>Cosa significa sostenere la diffusione dell’approccio riparativo nella scuola?</a:t>
            </a:r>
            <a:endParaRPr lang="it-IT" sz="2600" dirty="0"/>
          </a:p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Significa credere in una scuola che:</a:t>
            </a:r>
          </a:p>
          <a:p>
            <a:pPr marL="0" indent="0" algn="just">
              <a:buNone/>
            </a:pPr>
            <a:r>
              <a:rPr lang="it-IT" dirty="0"/>
              <a:t>•</a:t>
            </a:r>
            <a:r>
              <a:rPr lang="it-IT" b="1" dirty="0">
                <a:solidFill>
                  <a:srgbClr val="FF0000"/>
                </a:solidFill>
              </a:rPr>
              <a:t>Si prende cura delle relazioni </a:t>
            </a:r>
            <a:r>
              <a:rPr lang="it-IT" b="1" dirty="0"/>
              <a:t>tra studenti, insegnanti, famiglie e comunità;</a:t>
            </a:r>
            <a:r>
              <a:rPr lang="it-IT" dirty="0"/>
              <a:t> facilita lo stare bene di studenti, insegnanti e famiglie; il sentirsi riconosciuti nel proprio sé e valorizzati nelle proprie competenze, il sentirsi parte propositiva della comunità scolastica e locale</a:t>
            </a:r>
          </a:p>
          <a:p>
            <a:endParaRPr lang="it-IT" dirty="0"/>
          </a:p>
        </p:txBody>
      </p:sp>
      <p:pic>
        <p:nvPicPr>
          <p:cNvPr id="4" name="Immagine 3" descr="DEFINITIVO_Kankanam Randike 5TUR2">
            <a:extLst>
              <a:ext uri="{FF2B5EF4-FFF2-40B4-BE49-F238E27FC236}">
                <a16:creationId xmlns:a16="http://schemas.microsoft.com/office/drawing/2014/main" id="{812637E8-5F24-43BB-B07F-1CF1369482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egnaposto contenuto 3" descr="Risultati immagini per progetto legalitÃ ">
            <a:extLst>
              <a:ext uri="{FF2B5EF4-FFF2-40B4-BE49-F238E27FC236}">
                <a16:creationId xmlns:a16="http://schemas.microsoft.com/office/drawing/2014/main" id="{1F3C7228-5940-4A53-8A8F-F70F06EBAC5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0" y="411163"/>
            <a:ext cx="5978770" cy="1346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7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28DFFE-2DDB-400C-BC11-2D00517A0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1AF2A-C293-4EE4-8514-5053A595C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PROGETTO CON-TATTO </a:t>
            </a:r>
            <a:endParaRPr lang="it-I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per una scuola gentile ed esigente</a:t>
            </a:r>
          </a:p>
          <a:p>
            <a:pPr marL="0" indent="0" algn="ctr">
              <a:buNone/>
            </a:pPr>
            <a:r>
              <a:rPr lang="it-IT" sz="2600" b="1" dirty="0"/>
              <a:t>Cosa significa sostenere la diffusione dell’approccio riparativo nella scuola?</a:t>
            </a:r>
            <a:endParaRPr lang="it-IT" sz="2600" dirty="0"/>
          </a:p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Significa credere in una scuola che:</a:t>
            </a:r>
          </a:p>
          <a:p>
            <a:pPr marL="0" indent="0" algn="just">
              <a:buNone/>
            </a:pPr>
            <a:r>
              <a:rPr lang="it-IT" dirty="0"/>
              <a:t>•</a:t>
            </a:r>
            <a:r>
              <a:rPr lang="it-IT" b="1" dirty="0">
                <a:solidFill>
                  <a:srgbClr val="FF0000"/>
                </a:solidFill>
              </a:rPr>
              <a:t>Sceglie pratiche interattive </a:t>
            </a:r>
            <a:r>
              <a:rPr lang="it-IT" b="1" dirty="0"/>
              <a:t>e didattiche che favoriscano meccanismi partecipativi e una corretta gestione dei conflitti nella vita quotidiana in classe, avvicinando le parti in lite, favorendo la comprensione e la reciprocità, piuttosto che il giudizio, la distanza e l’esclusione;</a:t>
            </a:r>
            <a:r>
              <a:rPr lang="it-IT" dirty="0"/>
              <a:t> ad esempio, tramite dialoghi riparativi, </a:t>
            </a:r>
            <a:r>
              <a:rPr lang="it-IT" dirty="0" err="1"/>
              <a:t>circle</a:t>
            </a:r>
            <a:r>
              <a:rPr lang="it-IT" dirty="0"/>
              <a:t> time, mediazioni informali, riletture del conflitto, proposte didattiche cooperative e di gruppo</a:t>
            </a:r>
          </a:p>
          <a:p>
            <a:endParaRPr lang="it-IT" dirty="0"/>
          </a:p>
        </p:txBody>
      </p:sp>
      <p:pic>
        <p:nvPicPr>
          <p:cNvPr id="4" name="Immagine 3" descr="DEFINITIVO_Kankanam Randike 5TUR2">
            <a:extLst>
              <a:ext uri="{FF2B5EF4-FFF2-40B4-BE49-F238E27FC236}">
                <a16:creationId xmlns:a16="http://schemas.microsoft.com/office/drawing/2014/main" id="{812637E8-5F24-43BB-B07F-1CF1369482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egnaposto contenuto 3" descr="Risultati immagini per progetto legalitÃ ">
            <a:extLst>
              <a:ext uri="{FF2B5EF4-FFF2-40B4-BE49-F238E27FC236}">
                <a16:creationId xmlns:a16="http://schemas.microsoft.com/office/drawing/2014/main" id="{1F3C7228-5940-4A53-8A8F-F70F06EBAC5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0" y="411163"/>
            <a:ext cx="5978770" cy="1346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575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28DFFE-2DDB-400C-BC11-2D00517A0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1AF2A-C293-4EE4-8514-5053A595C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PROGETTO CON-TATTO </a:t>
            </a:r>
            <a:endParaRPr lang="it-IT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4000" b="1" dirty="0">
                <a:solidFill>
                  <a:srgbClr val="FF0000"/>
                </a:solidFill>
              </a:rPr>
              <a:t>per una scuola gentile ed esigente</a:t>
            </a:r>
          </a:p>
          <a:p>
            <a:pPr marL="0" indent="0" algn="ctr">
              <a:buNone/>
            </a:pPr>
            <a:r>
              <a:rPr lang="it-IT" b="1" dirty="0"/>
              <a:t>Cosa significa sostenere la diffusione dell’approccio riparativo nella scuola?</a:t>
            </a:r>
            <a:endParaRPr lang="it-IT" dirty="0"/>
          </a:p>
          <a:p>
            <a:pPr marL="0" indent="0" algn="ctr">
              <a:buNone/>
            </a:pPr>
            <a:r>
              <a:rPr lang="it-IT" sz="3200" b="1" dirty="0">
                <a:solidFill>
                  <a:srgbClr val="FF0000"/>
                </a:solidFill>
              </a:rPr>
              <a:t>Significa credere in una scuola che:</a:t>
            </a:r>
          </a:p>
          <a:p>
            <a:pPr marL="0" indent="0" algn="just">
              <a:buNone/>
            </a:pPr>
            <a:r>
              <a:rPr lang="it-IT" dirty="0"/>
              <a:t>•</a:t>
            </a:r>
            <a:r>
              <a:rPr lang="it-IT" b="1" dirty="0">
                <a:solidFill>
                  <a:srgbClr val="FF0000"/>
                </a:solidFill>
              </a:rPr>
              <a:t>Promuove interventi disciplinari-sanzionatori che prevedano procedure riparative </a:t>
            </a:r>
            <a:r>
              <a:rPr lang="it-IT" b="1" dirty="0"/>
              <a:t>utili a far fronte ai conflitti più eclatanti che producono danni consistenti alle relazioni, che costituiscono grave violazione delle norme, che hanno rilevanza extra scolastica o penale;</a:t>
            </a:r>
            <a:r>
              <a:rPr lang="it-IT" dirty="0"/>
              <a:t> ad esempio, attraverso percorsi strutturati dentro e fuori la scuola, per riparare danni materiali o svolgere azioni utili alla collettività; attraverso dialoghi riparativi tra chi sente di aver subito un danno e chi lo ha prodotti; attraverso percorsi da realizzare anche in collaborazione con altre agenzie del territorio</a:t>
            </a:r>
          </a:p>
        </p:txBody>
      </p:sp>
      <p:pic>
        <p:nvPicPr>
          <p:cNvPr id="4" name="Immagine 3" descr="DEFINITIVO_Kankanam Randike 5TUR2">
            <a:extLst>
              <a:ext uri="{FF2B5EF4-FFF2-40B4-BE49-F238E27FC236}">
                <a16:creationId xmlns:a16="http://schemas.microsoft.com/office/drawing/2014/main" id="{812637E8-5F24-43BB-B07F-1CF1369482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egnaposto contenuto 3" descr="Risultati immagini per progetto legalitÃ ">
            <a:extLst>
              <a:ext uri="{FF2B5EF4-FFF2-40B4-BE49-F238E27FC236}">
                <a16:creationId xmlns:a16="http://schemas.microsoft.com/office/drawing/2014/main" id="{1F3C7228-5940-4A53-8A8F-F70F06EBAC5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0" y="411163"/>
            <a:ext cx="5978770" cy="1346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75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F987A-C7C4-439D-886A-AD0C71E3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60A49A-E30E-4453-A2A5-221873E59944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lnSpcReduction="10000"/>
          </a:bodyPr>
          <a:lstStyle/>
          <a:p>
            <a:endParaRPr lang="it-IT" dirty="0"/>
          </a:p>
          <a:p>
            <a:pPr marL="0" indent="0" algn="ctr">
              <a:buNone/>
            </a:pPr>
            <a:r>
              <a:rPr lang="it-IT" sz="3600" b="1" i="1" dirty="0"/>
              <a:t>«Le nostre città, i quartieri, le scuole assomigliano troppo spesso a delle arene, in cui ognuno sgomita per conquistare il suo spazio; il nostro obiettivo deve essere quello di trasformare le arene in piazze </a:t>
            </a:r>
          </a:p>
          <a:p>
            <a:pPr marL="0" indent="0" algn="ctr">
              <a:buNone/>
            </a:pPr>
            <a:r>
              <a:rPr lang="it-IT" sz="3600" b="1" i="1"/>
              <a:t>in </a:t>
            </a:r>
            <a:r>
              <a:rPr lang="it-IT" sz="3600" b="1" i="1" dirty="0"/>
              <a:t>cui sia possibile gestire relazioni con gli </a:t>
            </a:r>
            <a:r>
              <a:rPr lang="it-IT" sz="3600" b="1" i="1"/>
              <a:t>altri </a:t>
            </a:r>
          </a:p>
          <a:p>
            <a:pPr marL="0" indent="0" algn="ctr">
              <a:buNone/>
            </a:pPr>
            <a:r>
              <a:rPr lang="it-IT" sz="3600" b="1" i="1"/>
              <a:t>in </a:t>
            </a:r>
            <a:r>
              <a:rPr lang="it-IT" sz="3600" b="1" i="1" dirty="0"/>
              <a:t>modo non distruttivo»</a:t>
            </a:r>
          </a:p>
          <a:p>
            <a:pPr marL="0" indent="0" algn="ctr">
              <a:buNone/>
            </a:pPr>
            <a:r>
              <a:rPr lang="it-IT" sz="3200" b="1" i="1" dirty="0"/>
              <a:t> (Prof. I. Lizzola)</a:t>
            </a:r>
            <a:r>
              <a:rPr lang="it-IT" sz="3200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2A34E86D-1302-4D39-BC68-867B6CEAF83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00" y="478631"/>
            <a:ext cx="8665700" cy="1212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C21EE1EF-562B-4227-BC87-593B4F35C7F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00" y="530701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44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DA187F-40A1-437F-B84B-34456A466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494" y="3193849"/>
            <a:ext cx="9753837" cy="323586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1026" name="Picture 2" descr="https://progettocontatto.com/wp-content/uploads/2018/06/PastedGraphic-3-1.png">
            <a:extLst>
              <a:ext uri="{FF2B5EF4-FFF2-40B4-BE49-F238E27FC236}">
                <a16:creationId xmlns:a16="http://schemas.microsoft.com/office/drawing/2014/main" id="{A5B1F5FB-152F-4358-B004-CB75666E7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45" y="2011680"/>
            <a:ext cx="10317069" cy="437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7CDE686-5577-4749-B220-BED3A66B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BD2AB211-AF40-45CD-810F-3F8CBAA94B4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97" y="343694"/>
            <a:ext cx="8033824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3CEFD261-0FE5-4CA8-98F9-53B71578B0B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44" y="530701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455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Tema di Office</vt:lpstr>
      <vt:lpstr>AZIONI</vt:lpstr>
      <vt:lpstr>AZIONI</vt:lpstr>
      <vt:lpstr>AZIONI</vt:lpstr>
      <vt:lpstr>AZIONI</vt:lpstr>
      <vt:lpstr>AZIONI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AZIONI</dc:title>
  <dc:creator>MARCELLO</dc:creator>
  <cp:lastModifiedBy>MARCELLO</cp:lastModifiedBy>
  <cp:revision>3</cp:revision>
  <dcterms:created xsi:type="dcterms:W3CDTF">2020-01-28T22:30:56Z</dcterms:created>
  <dcterms:modified xsi:type="dcterms:W3CDTF">2020-01-28T22:39:11Z</dcterms:modified>
</cp:coreProperties>
</file>