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49820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789912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789912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49820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109728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49820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7899120" y="184572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789912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49820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1097280" y="3947040"/>
            <a:ext cx="323856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6334200"/>
            <a:ext cx="12191760" cy="65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85000"/>
              </a:lnSpc>
            </a:pPr>
            <a:r>
              <a:rPr b="0" lang="en-US" sz="8000" spc="-49" strike="noStrike">
                <a:solidFill>
                  <a:srgbClr val="262626"/>
                </a:solidFill>
                <a:latin typeface="Calibri Light"/>
              </a:rPr>
              <a:t>Fare clic per modificare lo stile del titolo</a:t>
            </a:r>
            <a:endParaRPr b="0" lang="en-US" sz="8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AEBF870E-CB64-4EDC-BDB6-AC4264F56D45}" type="datetime">
              <a:rPr b="0" lang="it-IT" sz="900" spc="-1" strike="noStrike">
                <a:solidFill>
                  <a:srgbClr val="ffffff"/>
                </a:solidFill>
                <a:latin typeface="Calibri"/>
              </a:rPr>
              <a:t>10/01/18</a:t>
            </a:fld>
            <a:endParaRPr b="0" lang="it-IT" sz="9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/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393582B-515B-4584-9A42-BE0FD5A1606B}" type="slidenum">
              <a:rPr b="0" lang="it-IT" sz="1050" spc="-1" strike="noStrike">
                <a:solidFill>
                  <a:srgbClr val="ffffff"/>
                </a:solidFill>
                <a:latin typeface="Calibri"/>
              </a:rPr>
              <a:t>&lt;numero&gt;</a:t>
            </a:fld>
            <a:endParaRPr b="0" lang="it-IT" sz="1050" spc="-1" strike="noStrike">
              <a:latin typeface="Times New Roman"/>
            </a:endParaRPr>
          </a:p>
        </p:txBody>
      </p:sp>
      <p:sp>
        <p:nvSpPr>
          <p:cNvPr id="9" name="Line 10"/>
          <p:cNvSpPr/>
          <p:nvPr/>
        </p:nvSpPr>
        <p:spPr>
          <a:xfrm>
            <a:off x="1207440" y="4343400"/>
            <a:ext cx="987552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Fai clic per modificare il formato del testo della struttura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Secondo livello struttura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Terzo livello struttura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Quarto livello struttura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Quinto livello struttura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Sesto livello struttura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Settimo livello struttura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0" y="6334200"/>
            <a:ext cx="12191760" cy="65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800" spc="-49" strike="noStrike">
                <a:solidFill>
                  <a:srgbClr val="404040"/>
                </a:solidFill>
                <a:latin typeface="Calibri Light"/>
              </a:rPr>
              <a:t>Fare clic per modificare lo stile del titolo</a:t>
            </a:r>
            <a:endParaRPr b="0" lang="en-US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/>
          <a:p>
            <a:pPr marL="91440" indent="-910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4472c4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</a:rPr>
              <a:t>Modifica gli stili del testo dello schema</a:t>
            </a:r>
            <a:endParaRPr b="0" lang="en-US" sz="2000" spc="-1" strike="noStrike">
              <a:solidFill>
                <a:srgbClr val="404040"/>
              </a:solidFill>
              <a:latin typeface="Calibri"/>
            </a:endParaRPr>
          </a:p>
          <a:p>
            <a:pPr lvl="1" marL="38412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472c4"/>
              </a:buClr>
              <a:buFont typeface="Calibri"/>
              <a:buChar char="◦"/>
            </a:pPr>
            <a:r>
              <a:rPr b="0" lang="en-US" sz="1800" spc="-1" strike="noStrike">
                <a:solidFill>
                  <a:srgbClr val="404040"/>
                </a:solidFill>
                <a:latin typeface="Calibri"/>
              </a:rPr>
              <a:t>Secondo livello</a:t>
            </a:r>
            <a:endParaRPr b="0" lang="en-US" sz="1800" spc="-1" strike="noStrike">
              <a:solidFill>
                <a:srgbClr val="404040"/>
              </a:solidFill>
              <a:latin typeface="Calibri"/>
            </a:endParaRPr>
          </a:p>
          <a:p>
            <a:pPr lvl="2" marL="56700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472c4"/>
              </a:buClr>
              <a:buFont typeface="Calibri"/>
              <a:buChar char="◦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Terzo livello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3" marL="74988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472c4"/>
              </a:buClr>
              <a:buFont typeface="Calibri"/>
              <a:buChar char="◦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Quarto livello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  <a:p>
            <a:pPr lvl="4" marL="93276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472c4"/>
              </a:buClr>
              <a:buFont typeface="Calibri"/>
              <a:buChar char="◦"/>
            </a:pPr>
            <a:r>
              <a:rPr b="0" lang="en-US" sz="1400" spc="-1" strike="noStrike">
                <a:solidFill>
                  <a:srgbClr val="404040"/>
                </a:solidFill>
                <a:latin typeface="Calibri"/>
              </a:rPr>
              <a:t>Quinto livello</a:t>
            </a:r>
            <a:endParaRPr b="0" lang="en-US" sz="14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0C5F6EEC-E340-40E0-90A4-85173392E089}" type="datetime">
              <a:rPr b="0" lang="it-IT" sz="900" spc="-1" strike="noStrike">
                <a:solidFill>
                  <a:srgbClr val="ffffff"/>
                </a:solidFill>
                <a:latin typeface="Calibri"/>
              </a:rPr>
              <a:t>10/01/18</a:t>
            </a:fld>
            <a:endParaRPr b="0" lang="it-IT" sz="900" spc="-1" strike="noStrike"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/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CDE4D65-91C9-46B9-8DE0-4B9CF4396A1D}" type="slidenum">
              <a:rPr b="0" lang="it-IT" sz="1050" spc="-1" strike="noStrike">
                <a:solidFill>
                  <a:srgbClr val="ffffff"/>
                </a:solidFill>
                <a:latin typeface="Calibri"/>
              </a:rPr>
              <a:t>&lt;numero&gt;</a:t>
            </a:fld>
            <a:endParaRPr b="0" lang="it-IT" sz="10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097280" y="1058040"/>
            <a:ext cx="10058040" cy="7610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en-US" sz="6000" spc="-49" strike="noStrike">
                <a:solidFill>
                  <a:srgbClr val="2f5597"/>
                </a:solidFill>
                <a:latin typeface="Calibri Light"/>
              </a:rPr>
              <a:t>LA CLASSE NON È ACQUA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1097280" y="4636440"/>
            <a:ext cx="4272840" cy="1377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it-IT" sz="3000" spc="199" strike="noStrike" cap="all">
                <a:solidFill>
                  <a:srgbClr val="44546a"/>
                </a:solidFill>
                <a:latin typeface="Calibri Light"/>
              </a:rPr>
              <a:t>i.t.e.s. </a:t>
            </a:r>
            <a:endParaRPr b="0" lang="it-IT" sz="3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3000" spc="199" strike="noStrike" cap="all">
                <a:solidFill>
                  <a:srgbClr val="44546a"/>
                </a:solidFill>
                <a:latin typeface="Calibri Light"/>
              </a:rPr>
              <a:t>Caio Plinio secondo</a:t>
            </a:r>
            <a:endParaRPr b="0" lang="it-IT" sz="3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3000" spc="199" strike="noStrike" cap="all">
                <a:solidFill>
                  <a:srgbClr val="44546a"/>
                </a:solidFill>
                <a:latin typeface="Calibri Light"/>
              </a:rPr>
              <a:t>triennio</a:t>
            </a:r>
            <a:endParaRPr b="0" lang="it-IT" sz="3000" spc="-1" strike="noStrike">
              <a:latin typeface="Arial"/>
            </a:endParaRPr>
          </a:p>
        </p:txBody>
      </p:sp>
      <p:pic>
        <p:nvPicPr>
          <p:cNvPr id="93" name="Immagine 3" descr=""/>
          <p:cNvPicPr/>
          <p:nvPr/>
        </p:nvPicPr>
        <p:blipFill>
          <a:blip r:embed="rId1"/>
          <a:stretch/>
        </p:blipFill>
        <p:spPr>
          <a:xfrm>
            <a:off x="6260400" y="4636440"/>
            <a:ext cx="1266480" cy="1566360"/>
          </a:xfrm>
          <a:prstGeom prst="rect">
            <a:avLst/>
          </a:prstGeom>
          <a:ln>
            <a:noFill/>
          </a:ln>
        </p:spPr>
      </p:pic>
      <p:sp>
        <p:nvSpPr>
          <p:cNvPr id="94" name="CustomShape 3"/>
          <p:cNvSpPr/>
          <p:nvPr/>
        </p:nvSpPr>
        <p:spPr>
          <a:xfrm>
            <a:off x="2227680" y="1919880"/>
            <a:ext cx="7797240" cy="228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4800" spc="-1" strike="noStrike">
                <a:solidFill>
                  <a:srgbClr val="ff0000"/>
                </a:solidFill>
                <a:latin typeface="Calibri"/>
              </a:rPr>
              <a:t>Rafforzare le relazioni tra pari</a:t>
            </a:r>
            <a:endParaRPr b="0" lang="it-IT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4800" spc="-1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b="1" lang="it-IT" sz="4800" spc="-1" strike="noStrike">
                <a:solidFill>
                  <a:srgbClr val="ff0000"/>
                </a:solidFill>
                <a:latin typeface="Calibri"/>
              </a:rPr>
              <a:t>per contrastare la dispersione scolastica</a:t>
            </a:r>
            <a:endParaRPr b="0" lang="it-IT" sz="4800" spc="-1" strike="noStrike">
              <a:latin typeface="Arial"/>
            </a:endParaRPr>
          </a:p>
        </p:txBody>
      </p:sp>
      <p:pic>
        <p:nvPicPr>
          <p:cNvPr id="95" name="Immagine 7" descr=""/>
          <p:cNvPicPr/>
          <p:nvPr/>
        </p:nvPicPr>
        <p:blipFill>
          <a:blip r:embed="rId2"/>
          <a:stretch/>
        </p:blipFill>
        <p:spPr>
          <a:xfrm>
            <a:off x="8417520" y="4659840"/>
            <a:ext cx="3215160" cy="1356480"/>
          </a:xfrm>
          <a:prstGeom prst="rect">
            <a:avLst/>
          </a:prstGeom>
          <a:ln>
            <a:noFill/>
          </a:ln>
        </p:spPr>
      </p:pic>
    </p:spTree>
  </p:cSld>
  <p:transition advTm="10000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en-US" sz="5400" spc="-49" strike="noStrike">
                <a:solidFill>
                  <a:srgbClr val="ff0000"/>
                </a:solidFill>
                <a:latin typeface="Calibri Light"/>
              </a:rPr>
              <a:t>La collaborazione tra larioLHUB57 </a:t>
            </a:r>
            <a:br/>
            <a:r>
              <a:rPr b="1" lang="en-US" sz="5400" spc="-49" strike="noStrike">
                <a:solidFill>
                  <a:srgbClr val="ff0000"/>
                </a:solidFill>
                <a:latin typeface="Calibri Light"/>
              </a:rPr>
              <a:t>e l’ITES Caio Plinio Secondo</a:t>
            </a:r>
            <a:endParaRPr b="0" lang="en-US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CustomShape 2"/>
          <p:cNvSpPr/>
          <p:nvPr/>
        </p:nvSpPr>
        <p:spPr>
          <a:xfrm rot="5400000">
            <a:off x="7418160" y="-722160"/>
            <a:ext cx="1036800" cy="643716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76320" rIns="76320" tIns="38160" bIns="38160" anchor="ctr"/>
          <a:p>
            <a:pPr lvl="1" marL="228600" indent="-228240">
              <a:lnSpc>
                <a:spcPct val="90000"/>
              </a:lnSpc>
              <a:spcAft>
                <a:spcPts val="300"/>
              </a:spcAft>
              <a:buClr>
                <a:srgbClr val="000000"/>
              </a:buClr>
              <a:buFont typeface="Symbol" charset="2"/>
              <a:buChar char="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Interventi per il contrasto alla dispersione scolastica in tutte le classi terze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1096920" y="1848240"/>
            <a:ext cx="3620520" cy="129600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00520" rIns="137160" tIns="132120" bIns="132120" anchor="ctr"/>
          <a:p>
            <a:pPr algn="ctr">
              <a:lnSpc>
                <a:spcPct val="90000"/>
              </a:lnSpc>
              <a:spcAft>
                <a:spcPts val="1261"/>
              </a:spcAft>
            </a:pPr>
            <a:r>
              <a:rPr b="0" lang="it-IT" sz="3600" spc="-1" strike="noStrike">
                <a:solidFill>
                  <a:srgbClr val="ffffff"/>
                </a:solidFill>
                <a:latin typeface="Calibri"/>
              </a:rPr>
              <a:t>Anno scolastico 2014/15 </a:t>
            </a:r>
            <a:endParaRPr b="0" lang="it-IT" sz="3600" spc="-1" strike="noStrike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 rot="5400000">
            <a:off x="7418160" y="638640"/>
            <a:ext cx="1036800" cy="643716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76320" rIns="76320" tIns="38160" bIns="38160" anchor="ctr"/>
          <a:p>
            <a:pPr lvl="1" marL="228600" indent="-228240">
              <a:lnSpc>
                <a:spcPct val="90000"/>
              </a:lnSpc>
              <a:spcAft>
                <a:spcPts val="300"/>
              </a:spcAft>
              <a:buClr>
                <a:srgbClr val="000000"/>
              </a:buClr>
              <a:buFont typeface="Symbol" charset="2"/>
              <a:buChar char="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Avvio del progetto la classe non è acqua grazie al contributo della Fondazione Provinciale per la comunità Comasca Onlus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1096920" y="3209400"/>
            <a:ext cx="3620520" cy="129600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00520" rIns="137160" tIns="132120" bIns="132120" anchor="ctr"/>
          <a:p>
            <a:pPr algn="ctr">
              <a:lnSpc>
                <a:spcPct val="90000"/>
              </a:lnSpc>
              <a:spcAft>
                <a:spcPts val="1261"/>
              </a:spcAft>
            </a:pPr>
            <a:r>
              <a:rPr b="0" lang="it-IT" sz="3600" spc="-1" strike="noStrike">
                <a:solidFill>
                  <a:srgbClr val="ffffff"/>
                </a:solidFill>
                <a:latin typeface="Calibri"/>
              </a:rPr>
              <a:t>Anno scolastico 2016/17 </a:t>
            </a:r>
            <a:endParaRPr b="0" lang="it-IT" sz="3600" spc="-1" strike="noStrike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 rot="5400000">
            <a:off x="7418160" y="1999800"/>
            <a:ext cx="1036800" cy="643716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76320" rIns="76320" tIns="38160" bIns="38160" anchor="ctr"/>
          <a:p>
            <a:pPr lvl="1" marL="228600" indent="-228240">
              <a:lnSpc>
                <a:spcPct val="90000"/>
              </a:lnSpc>
              <a:spcAft>
                <a:spcPts val="300"/>
              </a:spcAft>
              <a:buClr>
                <a:srgbClr val="000000"/>
              </a:buClr>
              <a:buFont typeface="Symbol" charset="2"/>
              <a:buChar char="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Prosegue il Progetto La classe non è acqua e si attivano percorsi integrativi per le classi terze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02" name="CustomShape 7"/>
          <p:cNvSpPr/>
          <p:nvPr/>
        </p:nvSpPr>
        <p:spPr>
          <a:xfrm>
            <a:off x="1096920" y="4570560"/>
            <a:ext cx="3620520" cy="129600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00520" rIns="137160" tIns="132120" bIns="132120" anchor="ctr"/>
          <a:p>
            <a:pPr algn="ctr">
              <a:lnSpc>
                <a:spcPct val="90000"/>
              </a:lnSpc>
              <a:spcAft>
                <a:spcPts val="1261"/>
              </a:spcAft>
            </a:pPr>
            <a:r>
              <a:rPr b="0" lang="it-IT" sz="3600" spc="-1" strike="noStrike">
                <a:solidFill>
                  <a:srgbClr val="ffffff"/>
                </a:solidFill>
                <a:latin typeface="Calibri"/>
              </a:rPr>
              <a:t>Anno scolastico 2017/18</a:t>
            </a:r>
            <a:endParaRPr b="0" lang="it-IT" sz="3600" spc="-1" strike="noStrike">
              <a:latin typeface="Arial"/>
            </a:endParaRPr>
          </a:p>
        </p:txBody>
      </p:sp>
    </p:spTree>
  </p:cSld>
  <p:transition advTm="10000">
    <p:fad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2270160" y="778320"/>
            <a:ext cx="7651440" cy="954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en-US" sz="6000" spc="-49" strike="noStrike">
                <a:solidFill>
                  <a:srgbClr val="ff0000"/>
                </a:solidFill>
                <a:latin typeface="Calibri Light"/>
              </a:rPr>
              <a:t>La classe non è acqua</a:t>
            </a:r>
            <a:br/>
            <a:r>
              <a:rPr b="1" lang="en-US" sz="6000" spc="-49" strike="noStrike">
                <a:solidFill>
                  <a:srgbClr val="ff0000"/>
                </a:solidFill>
                <a:latin typeface="Calibri Light"/>
              </a:rPr>
              <a:t>OBIETTIVI DI PROGETTO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1097280" y="2486160"/>
            <a:ext cx="10566360" cy="139176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01240" rIns="133200" tIns="201240" bIns="201240" anchor="ctr"/>
          <a:p>
            <a:pPr>
              <a:lnSpc>
                <a:spcPct val="90000"/>
              </a:lnSpc>
              <a:spcAft>
                <a:spcPts val="1225"/>
              </a:spcAft>
            </a:pPr>
            <a:r>
              <a:rPr b="0" lang="it-IT" sz="3500" spc="-1" strike="noStrike">
                <a:solidFill>
                  <a:srgbClr val="ffffff"/>
                </a:solidFill>
                <a:latin typeface="Calibri"/>
              </a:rPr>
              <a:t>1. Prevenire la dispersione attraverso l’azione sui gruppi classe 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1097280" y="3979080"/>
            <a:ext cx="10566360" cy="139176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01240" rIns="133200" tIns="201240" bIns="201240" anchor="ctr"/>
          <a:p>
            <a:pPr>
              <a:lnSpc>
                <a:spcPct val="90000"/>
              </a:lnSpc>
              <a:spcAft>
                <a:spcPts val="1225"/>
              </a:spcAft>
            </a:pPr>
            <a:r>
              <a:rPr b="0" lang="it-IT" sz="3500" spc="-1" strike="noStrike">
                <a:solidFill>
                  <a:srgbClr val="ffffff"/>
                </a:solidFill>
                <a:latin typeface="Calibri"/>
              </a:rPr>
              <a:t>2. Interagire con gli insegnanti nell’elaborazione di competenze utili al rafforzamento delle relazioni tra pari </a:t>
            </a:r>
            <a:endParaRPr b="0" lang="it-IT" sz="3500" spc="-1" strike="noStrike">
              <a:latin typeface="Arial"/>
            </a:endParaRPr>
          </a:p>
        </p:txBody>
      </p:sp>
    </p:spTree>
  </p:cSld>
  <p:transition advTm="10000">
    <p:fade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066680" y="782640"/>
            <a:ext cx="10058040" cy="9396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1" lang="en-US" sz="6000" spc="-49" strike="noStrike">
                <a:solidFill>
                  <a:srgbClr val="ff0000"/>
                </a:solidFill>
                <a:latin typeface="Calibri Light"/>
              </a:rPr>
              <a:t>La classe non è acqua </a:t>
            </a:r>
            <a:br/>
            <a:r>
              <a:rPr b="1" lang="en-US" sz="6000" spc="-49" strike="noStrike">
                <a:solidFill>
                  <a:srgbClr val="ff0000"/>
                </a:solidFill>
                <a:latin typeface="Calibri Light"/>
              </a:rPr>
              <a:t>DUE ANNI DI PROGETTO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CustomShape 2"/>
          <p:cNvSpPr/>
          <p:nvPr/>
        </p:nvSpPr>
        <p:spPr>
          <a:xfrm rot="5400000">
            <a:off x="2309760" y="2223000"/>
            <a:ext cx="2340720" cy="1638360"/>
          </a:xfrm>
          <a:prstGeom prst="chevron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5920" rIns="25920" tIns="25920" bIns="25920" anchor="ctr"/>
          <a:p>
            <a:pPr algn="ctr">
              <a:lnSpc>
                <a:spcPct val="90000"/>
              </a:lnSpc>
              <a:spcAft>
                <a:spcPts val="1434"/>
              </a:spcAft>
            </a:pPr>
            <a:r>
              <a:rPr b="0" lang="it-IT" sz="4100" spc="-1" strike="noStrike">
                <a:solidFill>
                  <a:srgbClr val="ffffff"/>
                </a:solidFill>
                <a:latin typeface="Calibri"/>
              </a:rPr>
              <a:t>I ANNO</a:t>
            </a:r>
            <a:endParaRPr b="0" lang="it-IT" sz="4100" spc="-1" strike="noStrike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 rot="5400000">
            <a:off x="6154920" y="16920"/>
            <a:ext cx="1521360" cy="523116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20960" rIns="10800" tIns="10800" bIns="10800" anchor="ctr"/>
          <a:p>
            <a:pPr lvl="1" marL="171360" indent="-171000">
              <a:lnSpc>
                <a:spcPct val="90000"/>
              </a:lnSpc>
              <a:spcAft>
                <a:spcPts val="255"/>
              </a:spcAft>
              <a:buClr>
                <a:srgbClr val="000000"/>
              </a:buClr>
              <a:buFont typeface="Symbol" charset="2"/>
              <a:buChar char=""/>
            </a:pPr>
            <a:r>
              <a:rPr b="0" lang="it-IT" sz="1700" spc="-1" strike="noStrike">
                <a:solidFill>
                  <a:srgbClr val="000000"/>
                </a:solidFill>
                <a:latin typeface="Calibri"/>
              </a:rPr>
              <a:t>Attività di coaching nelle classi prime e seconde</a:t>
            </a:r>
            <a:endParaRPr b="0" lang="it-IT" sz="1700" spc="-1" strike="noStrike">
              <a:latin typeface="Arial"/>
            </a:endParaRPr>
          </a:p>
          <a:p>
            <a:pPr lvl="1" marL="171360" indent="-171000">
              <a:lnSpc>
                <a:spcPct val="90000"/>
              </a:lnSpc>
              <a:spcAft>
                <a:spcPts val="255"/>
              </a:spcAft>
              <a:buClr>
                <a:srgbClr val="000000"/>
              </a:buClr>
              <a:buFont typeface="Symbol" charset="2"/>
              <a:buChar char=""/>
            </a:pPr>
            <a:r>
              <a:rPr b="0" lang="it-IT" sz="1700" spc="-1" strike="noStrike">
                <a:solidFill>
                  <a:srgbClr val="000000"/>
                </a:solidFill>
                <a:latin typeface="Calibri"/>
              </a:rPr>
              <a:t>Consulenza per docenti</a:t>
            </a:r>
            <a:endParaRPr b="0" lang="it-IT" sz="1700" spc="-1" strike="noStrike">
              <a:latin typeface="Arial"/>
            </a:endParaRPr>
          </a:p>
          <a:p>
            <a:pPr lvl="1" marL="171360" indent="-171000">
              <a:lnSpc>
                <a:spcPct val="90000"/>
              </a:lnSpc>
              <a:spcAft>
                <a:spcPts val="255"/>
              </a:spcAft>
              <a:buClr>
                <a:srgbClr val="000000"/>
              </a:buClr>
              <a:buFont typeface="Symbol" charset="2"/>
              <a:buChar char=""/>
            </a:pPr>
            <a:r>
              <a:rPr b="0" lang="it-IT" sz="1700" spc="-1" strike="noStrike">
                <a:solidFill>
                  <a:srgbClr val="000000"/>
                </a:solidFill>
                <a:latin typeface="Calibri"/>
              </a:rPr>
              <a:t>Sportello di ascolto psicologico per studenti e genitori</a:t>
            </a:r>
            <a:endParaRPr b="0" lang="it-IT" sz="1700" spc="-1" strike="noStrike"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 rot="5400000">
            <a:off x="2309760" y="4279320"/>
            <a:ext cx="2340720" cy="1638360"/>
          </a:xfrm>
          <a:prstGeom prst="chevron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5920" rIns="25920" tIns="25920" bIns="25920" anchor="ctr"/>
          <a:p>
            <a:pPr algn="ctr">
              <a:lnSpc>
                <a:spcPct val="90000"/>
              </a:lnSpc>
              <a:spcAft>
                <a:spcPts val="1434"/>
              </a:spcAft>
            </a:pPr>
            <a:r>
              <a:rPr b="0" lang="it-IT" sz="4100" spc="-1" strike="noStrike">
                <a:solidFill>
                  <a:srgbClr val="ffffff"/>
                </a:solidFill>
                <a:latin typeface="Calibri"/>
              </a:rPr>
              <a:t>II Anno</a:t>
            </a:r>
            <a:endParaRPr b="0" lang="it-IT" sz="4100" spc="-1" strike="noStrike">
              <a:latin typeface="Arial"/>
            </a:endParaRPr>
          </a:p>
        </p:txBody>
      </p:sp>
      <p:sp>
        <p:nvSpPr>
          <p:cNvPr id="110" name="CustomShape 5"/>
          <p:cNvSpPr/>
          <p:nvPr/>
        </p:nvSpPr>
        <p:spPr>
          <a:xfrm rot="5400000">
            <a:off x="6154920" y="2073240"/>
            <a:ext cx="1521360" cy="523116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20960" rIns="10800" tIns="10800" bIns="10800" anchor="ctr"/>
          <a:p>
            <a:pPr lvl="1" marL="171360" indent="-171000">
              <a:lnSpc>
                <a:spcPct val="90000"/>
              </a:lnSpc>
              <a:spcAft>
                <a:spcPts val="255"/>
              </a:spcAft>
              <a:buClr>
                <a:srgbClr val="000000"/>
              </a:buClr>
              <a:buFont typeface="Symbol" charset="2"/>
              <a:buChar char=""/>
            </a:pPr>
            <a:r>
              <a:rPr b="0" lang="it-IT" sz="1700" spc="-1" strike="noStrike">
                <a:solidFill>
                  <a:srgbClr val="000000"/>
                </a:solidFill>
                <a:latin typeface="Calibri"/>
              </a:rPr>
              <a:t>Accoglienza in tutte le classi prime</a:t>
            </a:r>
            <a:endParaRPr b="0" lang="it-IT" sz="1700" spc="-1" strike="noStrike">
              <a:latin typeface="Arial"/>
            </a:endParaRPr>
          </a:p>
          <a:p>
            <a:pPr lvl="1" marL="171360" indent="-171000">
              <a:lnSpc>
                <a:spcPct val="90000"/>
              </a:lnSpc>
              <a:spcAft>
                <a:spcPts val="255"/>
              </a:spcAft>
              <a:buClr>
                <a:srgbClr val="000000"/>
              </a:buClr>
              <a:buFont typeface="Symbol" charset="2"/>
              <a:buChar char=""/>
            </a:pPr>
            <a:r>
              <a:rPr b="0" lang="it-IT" sz="1700" spc="-1" strike="noStrike">
                <a:solidFill>
                  <a:srgbClr val="000000"/>
                </a:solidFill>
                <a:latin typeface="Calibri"/>
              </a:rPr>
              <a:t>Attività di coaching</a:t>
            </a:r>
            <a:endParaRPr b="0" lang="it-IT" sz="1700" spc="-1" strike="noStrike">
              <a:latin typeface="Arial"/>
            </a:endParaRPr>
          </a:p>
          <a:p>
            <a:pPr lvl="1" marL="171360" indent="-171000">
              <a:lnSpc>
                <a:spcPct val="90000"/>
              </a:lnSpc>
              <a:spcAft>
                <a:spcPts val="255"/>
              </a:spcAft>
              <a:buClr>
                <a:srgbClr val="000000"/>
              </a:buClr>
              <a:buFont typeface="Symbol" charset="2"/>
              <a:buChar char=""/>
            </a:pPr>
            <a:r>
              <a:rPr b="0" lang="it-IT" sz="1700" spc="-1" strike="noStrike">
                <a:solidFill>
                  <a:srgbClr val="000000"/>
                </a:solidFill>
                <a:latin typeface="Calibri"/>
              </a:rPr>
              <a:t>Consulenza per docenti</a:t>
            </a:r>
            <a:endParaRPr b="0" lang="it-IT" sz="1700" spc="-1" strike="noStrike">
              <a:latin typeface="Arial"/>
            </a:endParaRPr>
          </a:p>
          <a:p>
            <a:pPr lvl="1" marL="171360" indent="-171000">
              <a:lnSpc>
                <a:spcPct val="90000"/>
              </a:lnSpc>
              <a:spcAft>
                <a:spcPts val="255"/>
              </a:spcAft>
              <a:buClr>
                <a:srgbClr val="000000"/>
              </a:buClr>
              <a:buFont typeface="Symbol" charset="2"/>
              <a:buChar char=""/>
            </a:pPr>
            <a:r>
              <a:rPr b="0" lang="it-IT" sz="1700" spc="-1" strike="noStrike">
                <a:solidFill>
                  <a:srgbClr val="000000"/>
                </a:solidFill>
                <a:latin typeface="Calibri"/>
              </a:rPr>
              <a:t>Corsi di formazione per docenti</a:t>
            </a:r>
            <a:endParaRPr b="0" lang="it-IT" sz="1700" spc="-1" strike="noStrike">
              <a:latin typeface="Arial"/>
            </a:endParaRPr>
          </a:p>
          <a:p>
            <a:pPr lvl="1" marL="171360" indent="-171000">
              <a:lnSpc>
                <a:spcPct val="90000"/>
              </a:lnSpc>
              <a:spcAft>
                <a:spcPts val="255"/>
              </a:spcAft>
              <a:buClr>
                <a:srgbClr val="000000"/>
              </a:buClr>
              <a:buFont typeface="Symbol" charset="2"/>
              <a:buChar char=""/>
            </a:pPr>
            <a:r>
              <a:rPr b="0" lang="it-IT" sz="1700" spc="-1" strike="noStrike">
                <a:solidFill>
                  <a:srgbClr val="000000"/>
                </a:solidFill>
                <a:latin typeface="Calibri"/>
              </a:rPr>
              <a:t>Sportello di ascolto psicologico per studenti e genitori</a:t>
            </a:r>
            <a:endParaRPr b="0" lang="it-IT" sz="1700" spc="-1" strike="noStrike">
              <a:latin typeface="Arial"/>
            </a:endParaRPr>
          </a:p>
        </p:txBody>
      </p:sp>
    </p:spTree>
  </p:cSld>
  <p:transition advTm="10000">
    <p:fade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066680" y="735480"/>
            <a:ext cx="10058040" cy="10033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1" lang="en-US" sz="6000" spc="-49" strike="noStrike">
                <a:solidFill>
                  <a:srgbClr val="ff0000"/>
                </a:solidFill>
                <a:latin typeface="Calibri Light"/>
              </a:rPr>
              <a:t>La classe non è acqua </a:t>
            </a:r>
            <a:br/>
            <a:r>
              <a:rPr b="1" lang="en-US" sz="6000" spc="-49" strike="noStrike">
                <a:solidFill>
                  <a:srgbClr val="ff0000"/>
                </a:solidFill>
                <a:latin typeface="Calibri Light"/>
              </a:rPr>
              <a:t>STRATEGIE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CustomShape 2"/>
          <p:cNvSpPr/>
          <p:nvPr/>
        </p:nvSpPr>
        <p:spPr>
          <a:xfrm rot="16200000">
            <a:off x="2606040" y="337320"/>
            <a:ext cx="2011320" cy="5028840"/>
          </a:xfrm>
          <a:prstGeom prst="round1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3"/>
          <a:fillRef idx="0"/>
          <a:effectRef idx="1"/>
          <a:fontRef idx="minor"/>
        </p:style>
        <p:txBody>
          <a:bodyPr lIns="213480" rIns="213480" tIns="213480" bIns="213480" anchor="ctr" vert="vert"/>
          <a:p>
            <a:pPr algn="ctr">
              <a:lnSpc>
                <a:spcPct val="90000"/>
              </a:lnSpc>
              <a:spcAft>
                <a:spcPts val="1049"/>
              </a:spcAft>
            </a:pPr>
            <a:r>
              <a:rPr b="1" lang="it-IT" sz="3000" spc="-1" strike="noStrike">
                <a:solidFill>
                  <a:srgbClr val="ffffff"/>
                </a:solidFill>
                <a:latin typeface="Calibri"/>
              </a:rPr>
              <a:t>Rafforzamento dei legami all’interno del gruppo classe</a:t>
            </a:r>
            <a:endParaRPr b="0" lang="it-IT" sz="3000" spc="-1" strike="noStrike"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6126480" y="1845720"/>
            <a:ext cx="5028840" cy="2011320"/>
          </a:xfrm>
          <a:prstGeom prst="round1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3"/>
          <a:fillRef idx="0"/>
          <a:effectRef idx="1"/>
          <a:fontRef idx="minor"/>
        </p:style>
        <p:txBody>
          <a:bodyPr lIns="213480" rIns="213480" tIns="213480" bIns="213480" anchor="ctr"/>
          <a:p>
            <a:pPr algn="ctr">
              <a:lnSpc>
                <a:spcPct val="90000"/>
              </a:lnSpc>
              <a:spcAft>
                <a:spcPts val="1049"/>
              </a:spcAft>
            </a:pPr>
            <a:r>
              <a:rPr b="1" lang="it-IT" sz="3000" spc="-1" strike="noStrike">
                <a:solidFill>
                  <a:srgbClr val="ffffff"/>
                </a:solidFill>
                <a:latin typeface="Calibri"/>
              </a:rPr>
              <a:t>Coinvolgimento di insegnanti ed esperti esterni</a:t>
            </a:r>
            <a:endParaRPr b="0" lang="it-IT" sz="3000" spc="-1" strike="noStrike">
              <a:latin typeface="Arial"/>
            </a:endParaRPr>
          </a:p>
        </p:txBody>
      </p:sp>
      <p:sp>
        <p:nvSpPr>
          <p:cNvPr id="114" name="CustomShape 4"/>
          <p:cNvSpPr/>
          <p:nvPr/>
        </p:nvSpPr>
        <p:spPr>
          <a:xfrm rot="10800000">
            <a:off x="6126480" y="5869080"/>
            <a:ext cx="5028840" cy="2011320"/>
          </a:xfrm>
          <a:prstGeom prst="round1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3"/>
          <a:fillRef idx="0"/>
          <a:effectRef idx="1"/>
          <a:fontRef idx="minor"/>
        </p:style>
        <p:txBody>
          <a:bodyPr lIns="213480" rIns="213480" tIns="213480" bIns="213480" anchor="ctr"/>
          <a:p>
            <a:pPr algn="ctr">
              <a:lnSpc>
                <a:spcPct val="90000"/>
              </a:lnSpc>
              <a:spcAft>
                <a:spcPts val="1049"/>
              </a:spcAft>
            </a:pPr>
            <a:r>
              <a:rPr b="1" lang="it-IT" sz="3000" spc="-1" strike="noStrike">
                <a:solidFill>
                  <a:srgbClr val="ffffff"/>
                </a:solidFill>
                <a:latin typeface="Calibri"/>
              </a:rPr>
              <a:t>Strategie didattiche di classe e percorsi individualizzati</a:t>
            </a:r>
            <a:endParaRPr b="0" lang="it-IT" sz="3000" spc="-1" strike="noStrike">
              <a:latin typeface="Arial"/>
            </a:endParaRPr>
          </a:p>
        </p:txBody>
      </p:sp>
      <p:sp>
        <p:nvSpPr>
          <p:cNvPr id="115" name="CustomShape 5"/>
          <p:cNvSpPr/>
          <p:nvPr/>
        </p:nvSpPr>
        <p:spPr>
          <a:xfrm rot="5400000">
            <a:off x="7635600" y="2348280"/>
            <a:ext cx="2011320" cy="5028840"/>
          </a:xfrm>
          <a:prstGeom prst="round1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3"/>
          <a:fillRef idx="0"/>
          <a:effectRef idx="1"/>
          <a:fontRef idx="minor"/>
        </p:style>
        <p:txBody>
          <a:bodyPr lIns="213480" rIns="213480" tIns="213480" bIns="213480" anchor="ctr"/>
          <a:p>
            <a:pPr algn="ctr">
              <a:lnSpc>
                <a:spcPct val="90000"/>
              </a:lnSpc>
              <a:spcAft>
                <a:spcPts val="1049"/>
              </a:spcAft>
            </a:pPr>
            <a:r>
              <a:rPr b="1" lang="it-IT" sz="3000" spc="-1" strike="noStrike">
                <a:solidFill>
                  <a:srgbClr val="ffffff"/>
                </a:solidFill>
                <a:latin typeface="Calibri"/>
              </a:rPr>
              <a:t>Coinvolgimento globale della Comunità e del Territorio</a:t>
            </a:r>
            <a:endParaRPr b="0" lang="it-IT" sz="3000" spc="-1" strike="noStrike">
              <a:latin typeface="Arial"/>
            </a:endParaRPr>
          </a:p>
        </p:txBody>
      </p:sp>
      <p:sp>
        <p:nvSpPr>
          <p:cNvPr id="116" name="CustomShape 6"/>
          <p:cNvSpPr/>
          <p:nvPr/>
        </p:nvSpPr>
        <p:spPr>
          <a:xfrm>
            <a:off x="4617720" y="3354480"/>
            <a:ext cx="3017160" cy="1005480"/>
          </a:xfrm>
          <a:prstGeom prst="roundRect">
            <a:avLst>
              <a:gd name="adj" fmla="val 16667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3"/>
          <a:fillRef idx="0"/>
          <a:effectRef idx="1"/>
          <a:fontRef idx="minor"/>
        </p:style>
        <p:txBody>
          <a:bodyPr lIns="144360" rIns="95400" tIns="144360" bIns="144720" anchor="ctr"/>
          <a:p>
            <a:pPr algn="ctr">
              <a:lnSpc>
                <a:spcPct val="90000"/>
              </a:lnSpc>
              <a:spcAft>
                <a:spcPts val="876"/>
              </a:spcAft>
            </a:pPr>
            <a:r>
              <a:rPr b="1" lang="it-IT" sz="2500" spc="-1" strike="noStrike">
                <a:solidFill>
                  <a:srgbClr val="000000"/>
                </a:solidFill>
                <a:latin typeface="Calibri"/>
              </a:rPr>
              <a:t>CONTRASTO ALLA DISPERSIONE SCOLASTICA</a:t>
            </a:r>
            <a:endParaRPr b="0" lang="it-IT" sz="2500" spc="-1" strike="noStrike">
              <a:latin typeface="Arial"/>
            </a:endParaRPr>
          </a:p>
        </p:txBody>
      </p:sp>
    </p:spTree>
  </p:cSld>
  <p:transition advTm="10000">
    <p:fade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1" lang="en-US" sz="6000" spc="-49" strike="noStrike">
                <a:solidFill>
                  <a:srgbClr val="ff0000"/>
                </a:solidFill>
                <a:latin typeface="Calibri Light"/>
              </a:rPr>
              <a:t>La classe non è acqua </a:t>
            </a:r>
            <a:br/>
            <a:r>
              <a:rPr b="1" lang="en-US" sz="6000" spc="-49" strike="noStrike">
                <a:solidFill>
                  <a:srgbClr val="ff0000"/>
                </a:solidFill>
                <a:latin typeface="Calibri Light"/>
              </a:rPr>
              <a:t>LA RACCOLTA FONDI</a:t>
            </a:r>
            <a:r>
              <a:rPr b="0" lang="en-US" sz="4800" spc="-49" strike="noStrike">
                <a:solidFill>
                  <a:srgbClr val="404040"/>
                </a:solidFill>
                <a:latin typeface="Calibri Light"/>
              </a:rPr>
              <a:t>	</a:t>
            </a:r>
            <a:endParaRPr b="0" lang="en-US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510920" y="2564280"/>
            <a:ext cx="9723600" cy="3385440"/>
          </a:xfrm>
          <a:prstGeom prst="roundRect">
            <a:avLst>
              <a:gd name="adj" fmla="val 85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87200" rIns="102960" tIns="187200" bIns="2711880" anchor="ctr"/>
          <a:p>
            <a:pPr>
              <a:lnSpc>
                <a:spcPct val="90000"/>
              </a:lnSpc>
              <a:spcAft>
                <a:spcPts val="944"/>
              </a:spcAft>
            </a:pPr>
            <a:r>
              <a:rPr b="0" lang="it-IT" sz="2700" spc="-1" strike="noStrike">
                <a:solidFill>
                  <a:srgbClr val="ffffff"/>
                </a:solidFill>
                <a:latin typeface="Calibri"/>
              </a:rPr>
              <a:t>Coinvolgimento della Comunità territoriale</a:t>
            </a:r>
            <a:endParaRPr b="0" lang="it-IT" sz="2700" spc="-1" strike="noStrike"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1753920" y="3410640"/>
            <a:ext cx="9237600" cy="2369520"/>
          </a:xfrm>
          <a:prstGeom prst="roundRect">
            <a:avLst>
              <a:gd name="adj" fmla="val 105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75680" rIns="102960" tIns="175680" bIns="1578240" anchor="ctr"/>
          <a:p>
            <a:pPr>
              <a:lnSpc>
                <a:spcPct val="90000"/>
              </a:lnSpc>
              <a:spcAft>
                <a:spcPts val="944"/>
              </a:spcAft>
            </a:pPr>
            <a:r>
              <a:rPr b="0" lang="it-IT" sz="2700" spc="-1" strike="noStrike">
                <a:solidFill>
                  <a:srgbClr val="ffffff"/>
                </a:solidFill>
                <a:latin typeface="Calibri"/>
              </a:rPr>
              <a:t>Coinvolgimento aziende partner dell’Alternanza Scuola Lavoro</a:t>
            </a:r>
            <a:endParaRPr b="0" lang="it-IT" sz="2700" spc="-1" strike="noStrike">
              <a:latin typeface="Arial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1996920" y="4257360"/>
            <a:ext cx="8751240" cy="1353960"/>
          </a:xfrm>
          <a:prstGeom prst="roundRect">
            <a:avLst>
              <a:gd name="adj" fmla="val 105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44720" rIns="102960" tIns="144720" bIns="233280" anchor="ctr"/>
          <a:p>
            <a:pPr>
              <a:lnSpc>
                <a:spcPct val="90000"/>
              </a:lnSpc>
              <a:spcAft>
                <a:spcPts val="944"/>
              </a:spcAft>
            </a:pPr>
            <a:r>
              <a:rPr b="0" lang="it-IT" sz="2700" spc="-1" strike="noStrike">
                <a:solidFill>
                  <a:srgbClr val="ffffff"/>
                </a:solidFill>
                <a:latin typeface="Calibri"/>
              </a:rPr>
              <a:t>Coinvolgimento Ex studenti ed ex docenti</a:t>
            </a:r>
            <a:endParaRPr b="0" lang="it-IT" sz="2700" spc="-1" strike="noStrike">
              <a:latin typeface="Arial"/>
            </a:endParaRPr>
          </a:p>
        </p:txBody>
      </p:sp>
      <p:sp>
        <p:nvSpPr>
          <p:cNvPr id="121" name="CustomShape 5"/>
          <p:cNvSpPr/>
          <p:nvPr/>
        </p:nvSpPr>
        <p:spPr>
          <a:xfrm>
            <a:off x="1893600" y="1949040"/>
            <a:ext cx="9153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Obiettivo: mantenimento del progetto nei futuri anni scolastici</a:t>
            </a:r>
            <a:endParaRPr b="0" lang="it-IT" sz="2800" spc="-1" strike="noStrike">
              <a:latin typeface="Arial"/>
            </a:endParaRPr>
          </a:p>
        </p:txBody>
      </p:sp>
    </p:spTree>
  </p:cSld>
  <p:transition advTm="10000">
    <p:fade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1097280" y="17712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br/>
            <a:r>
              <a:rPr b="1" lang="en-US" sz="4800" spc="-49" strike="noStrike">
                <a:solidFill>
                  <a:srgbClr val="ff0000"/>
                </a:solidFill>
                <a:latin typeface="Calibri Light"/>
              </a:rPr>
              <a:t>INTERVENTO SULLE CLASSI TERZE</a:t>
            </a:r>
            <a:endParaRPr b="0" lang="en-US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097280" y="2192040"/>
            <a:ext cx="10058040" cy="59940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24560" rIns="95400" tIns="124560" bIns="124920" anchor="ctr"/>
          <a:p>
            <a:pPr>
              <a:lnSpc>
                <a:spcPct val="90000"/>
              </a:lnSpc>
              <a:spcAft>
                <a:spcPts val="876"/>
              </a:spcAft>
            </a:pPr>
            <a:r>
              <a:rPr b="0" lang="it-IT" sz="2500" spc="-1" strike="noStrike">
                <a:solidFill>
                  <a:srgbClr val="ffffff"/>
                </a:solidFill>
                <a:latin typeface="Calibri"/>
              </a:rPr>
              <a:t>Favorire la consapevolezza del processo di insegnamento e apprendimento</a:t>
            </a:r>
            <a:endParaRPr b="0" lang="it-IT" sz="2500" spc="-1" strike="noStrike"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1097280" y="2863440"/>
            <a:ext cx="10058040" cy="59940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24560" rIns="95400" tIns="124560" bIns="124920" anchor="ctr"/>
          <a:p>
            <a:pPr>
              <a:lnSpc>
                <a:spcPct val="90000"/>
              </a:lnSpc>
              <a:spcAft>
                <a:spcPts val="876"/>
              </a:spcAft>
            </a:pPr>
            <a:r>
              <a:rPr b="0" lang="it-IT" sz="2500" spc="-1" strike="noStrike">
                <a:solidFill>
                  <a:srgbClr val="ffffff"/>
                </a:solidFill>
                <a:latin typeface="Calibri"/>
              </a:rPr>
              <a:t>Favorire l’attivazione di processi di peer education all’interno delle classi</a:t>
            </a:r>
            <a:endParaRPr b="0" lang="it-IT" sz="2500" spc="-1" strike="noStrike">
              <a:latin typeface="Arial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1097280" y="3535200"/>
            <a:ext cx="10058040" cy="59940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24560" rIns="95400" tIns="124560" bIns="124920" anchor="ctr"/>
          <a:p>
            <a:pPr>
              <a:lnSpc>
                <a:spcPct val="90000"/>
              </a:lnSpc>
              <a:spcAft>
                <a:spcPts val="876"/>
              </a:spcAft>
            </a:pPr>
            <a:r>
              <a:rPr b="0" lang="it-IT" sz="2500" spc="-1" strike="noStrike">
                <a:solidFill>
                  <a:srgbClr val="ffffff"/>
                </a:solidFill>
                <a:latin typeface="Calibri"/>
              </a:rPr>
              <a:t>Sperimentare metodologie formative attive</a:t>
            </a:r>
            <a:endParaRPr b="0" lang="it-IT" sz="2500" spc="-1" strike="noStrike">
              <a:latin typeface="Arial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1097280" y="4206960"/>
            <a:ext cx="10058040" cy="59940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24560" rIns="95400" tIns="124560" bIns="124920" anchor="ctr"/>
          <a:p>
            <a:pPr>
              <a:lnSpc>
                <a:spcPct val="90000"/>
              </a:lnSpc>
              <a:spcAft>
                <a:spcPts val="876"/>
              </a:spcAft>
            </a:pPr>
            <a:r>
              <a:rPr b="0" lang="it-IT" sz="2500" spc="-1" strike="noStrike">
                <a:solidFill>
                  <a:srgbClr val="ffffff"/>
                </a:solidFill>
                <a:latin typeface="Calibri"/>
              </a:rPr>
              <a:t>Introdurre processi di valutazione formativa</a:t>
            </a:r>
            <a:endParaRPr b="0" lang="it-IT" sz="2500" spc="-1" strike="noStrike">
              <a:latin typeface="Arial"/>
            </a:endParaRPr>
          </a:p>
        </p:txBody>
      </p:sp>
      <p:sp>
        <p:nvSpPr>
          <p:cNvPr id="127" name="CustomShape 6"/>
          <p:cNvSpPr/>
          <p:nvPr/>
        </p:nvSpPr>
        <p:spPr>
          <a:xfrm>
            <a:off x="2937600" y="5218200"/>
            <a:ext cx="61581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Coinvolgimento dei consigli di classe</a:t>
            </a:r>
            <a:endParaRPr b="0" lang="it-IT" sz="3200" spc="-1" strike="noStrike">
              <a:latin typeface="Arial"/>
            </a:endParaRPr>
          </a:p>
        </p:txBody>
      </p:sp>
    </p:spTree>
  </p:cSld>
  <p:transition advTm="10000">
    <p:fade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Application>LibreOffice/5.4.0.3$Windows_X86_64 LibreOffice_project/7556cbc6811c9d992f4064ab9287069087d7f62c</Application>
  <Words>272</Words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2017-02-18T08:21:37Z</dcterms:created>
  <dc:creator>Lucia Villani</dc:creator>
  <dc:description/>
  <dc:language>it-IT</dc:language>
  <cp:lastModifiedBy>Lucia Villani</cp:lastModifiedBy>
  <dcterms:modified xsi:type="dcterms:W3CDTF">2018-01-08T17:05:24Z</dcterms:modified>
  <cp:revision>43</cp:revision>
  <dc:subject/>
  <dc:title>Proposta percorso Alternanza Scuola Lavoro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